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322" r:id="rId2"/>
    <p:sldId id="323" r:id="rId3"/>
    <p:sldId id="256" r:id="rId4"/>
    <p:sldId id="286" r:id="rId5"/>
    <p:sldId id="277" r:id="rId6"/>
    <p:sldId id="318" r:id="rId7"/>
    <p:sldId id="278" r:id="rId8"/>
    <p:sldId id="279" r:id="rId9"/>
    <p:sldId id="266" r:id="rId10"/>
    <p:sldId id="324" r:id="rId11"/>
    <p:sldId id="334" r:id="rId12"/>
    <p:sldId id="333" r:id="rId13"/>
    <p:sldId id="337" r:id="rId14"/>
    <p:sldId id="308" r:id="rId15"/>
    <p:sldId id="325" r:id="rId16"/>
    <p:sldId id="327" r:id="rId17"/>
    <p:sldId id="328" r:id="rId18"/>
    <p:sldId id="752" r:id="rId19"/>
    <p:sldId id="338" r:id="rId20"/>
    <p:sldId id="602" r:id="rId21"/>
    <p:sldId id="331" r:id="rId22"/>
    <p:sldId id="329" r:id="rId23"/>
    <p:sldId id="330" r:id="rId24"/>
    <p:sldId id="315" r:id="rId25"/>
    <p:sldId id="335" r:id="rId26"/>
    <p:sldId id="332" r:id="rId27"/>
    <p:sldId id="336" r:id="rId28"/>
    <p:sldId id="317" r:id="rId29"/>
    <p:sldId id="298" r:id="rId30"/>
    <p:sldId id="307" r:id="rId31"/>
    <p:sldId id="295" r:id="rId32"/>
    <p:sldId id="300" r:id="rId33"/>
    <p:sldId id="310" r:id="rId34"/>
    <p:sldId id="312" r:id="rId35"/>
    <p:sldId id="311" r:id="rId36"/>
    <p:sldId id="320" r:id="rId37"/>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40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07"/>
    <p:restoredTop sz="59399" autoAdjust="0"/>
  </p:normalViewPr>
  <p:slideViewPr>
    <p:cSldViewPr snapToGrid="0">
      <p:cViewPr varScale="1">
        <p:scale>
          <a:sx n="117" d="100"/>
          <a:sy n="117" d="100"/>
        </p:scale>
        <p:origin x="2712" y="184"/>
      </p:cViewPr>
      <p:guideLst/>
    </p:cSldViewPr>
  </p:slideViewPr>
  <p:notesTextViewPr>
    <p:cViewPr>
      <p:scale>
        <a:sx n="1" d="1"/>
        <a:sy n="1" d="1"/>
      </p:scale>
      <p:origin x="0" y="0"/>
    </p:cViewPr>
  </p:notesTextViewPr>
  <p:notesViewPr>
    <p:cSldViewPr snapToGrid="0">
      <p:cViewPr varScale="1">
        <p:scale>
          <a:sx n="157" d="100"/>
          <a:sy n="157" d="100"/>
        </p:scale>
        <p:origin x="684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8F60D-0A5B-934F-964C-11BD0670C67E}" type="doc">
      <dgm:prSet loTypeId="urn:microsoft.com/office/officeart/2005/8/layout/hierarchy4" loCatId="" qsTypeId="urn:microsoft.com/office/officeart/2005/8/quickstyle/simple1" qsCatId="simple" csTypeId="urn:microsoft.com/office/officeart/2005/8/colors/accent2_4" csCatId="accent2" phldr="1"/>
      <dgm:spPr/>
      <dgm:t>
        <a:bodyPr/>
        <a:lstStyle/>
        <a:p>
          <a:endParaRPr lang="zh-CN" altLang="en-US"/>
        </a:p>
      </dgm:t>
    </dgm:pt>
    <dgm:pt modelId="{E665A6E9-3E2A-D348-8FBB-3277DC57F8B2}">
      <dgm:prSet phldrT="[文本]"/>
      <dgm:spPr>
        <a:solidFill>
          <a:srgbClr val="1140B3"/>
        </a:solidFill>
      </dgm:spPr>
      <dgm:t>
        <a:bodyPr/>
        <a:lstStyle/>
        <a:p>
          <a:r>
            <a:rPr lang="en-US" altLang="zh-CN" dirty="0"/>
            <a:t>Day1</a:t>
          </a:r>
          <a:endParaRPr lang="zh-CN" altLang="en-US" dirty="0"/>
        </a:p>
      </dgm:t>
    </dgm:pt>
    <dgm:pt modelId="{973ABEC2-353A-7643-B1FB-73AC763A8AFF}" type="parTrans" cxnId="{4C58AD06-B1C8-3949-BBE0-D156ACBB31B7}">
      <dgm:prSet/>
      <dgm:spPr/>
      <dgm:t>
        <a:bodyPr/>
        <a:lstStyle/>
        <a:p>
          <a:endParaRPr lang="zh-CN" altLang="en-US"/>
        </a:p>
      </dgm:t>
    </dgm:pt>
    <dgm:pt modelId="{BBE10B31-CDBC-094E-B2DA-2B914338CD28}" type="sibTrans" cxnId="{4C58AD06-B1C8-3949-BBE0-D156ACBB31B7}">
      <dgm:prSet/>
      <dgm:spPr/>
      <dgm:t>
        <a:bodyPr/>
        <a:lstStyle/>
        <a:p>
          <a:endParaRPr lang="zh-CN" altLang="en-US"/>
        </a:p>
      </dgm:t>
    </dgm:pt>
    <dgm:pt modelId="{D1D1C074-AB1F-0145-8966-39E395CA2A10}">
      <dgm:prSet phldrT="[文本]"/>
      <dgm:spPr>
        <a:solidFill>
          <a:srgbClr val="008EB3"/>
        </a:solidFill>
      </dgm:spPr>
      <dgm:t>
        <a:bodyPr/>
        <a:lstStyle/>
        <a:p>
          <a:r>
            <a:rPr lang="en-US" altLang="zh-CN" dirty="0"/>
            <a:t>Detecting</a:t>
          </a:r>
          <a:r>
            <a:rPr lang="zh-CN" altLang="en-US" dirty="0"/>
            <a:t> </a:t>
          </a:r>
          <a:r>
            <a:rPr lang="en-US" altLang="zh-CN" dirty="0"/>
            <a:t>selection</a:t>
          </a:r>
          <a:r>
            <a:rPr lang="zh-CN" altLang="en-US" dirty="0"/>
            <a:t> </a:t>
          </a:r>
          <a:r>
            <a:rPr lang="en-US" altLang="zh-CN" dirty="0"/>
            <a:t>target</a:t>
          </a:r>
          <a:endParaRPr lang="zh-CN" altLang="en-US" dirty="0"/>
        </a:p>
      </dgm:t>
    </dgm:pt>
    <dgm:pt modelId="{242FF263-66ED-D24B-B3C1-609896395BBC}" type="parTrans" cxnId="{0413D2A3-B9FA-8E4B-A286-876A5F7EBA72}">
      <dgm:prSet/>
      <dgm:spPr/>
      <dgm:t>
        <a:bodyPr/>
        <a:lstStyle/>
        <a:p>
          <a:endParaRPr lang="zh-CN" altLang="en-US"/>
        </a:p>
      </dgm:t>
    </dgm:pt>
    <dgm:pt modelId="{E2179A44-7BFE-0740-93AE-E52526F5A376}" type="sibTrans" cxnId="{0413D2A3-B9FA-8E4B-A286-876A5F7EBA72}">
      <dgm:prSet/>
      <dgm:spPr/>
      <dgm:t>
        <a:bodyPr/>
        <a:lstStyle/>
        <a:p>
          <a:endParaRPr lang="zh-CN" altLang="en-US"/>
        </a:p>
      </dgm:t>
    </dgm:pt>
    <dgm:pt modelId="{672CD119-8DD9-0A47-9D35-8ED4A64176F7}">
      <dgm:prSet phldrT="[文本]"/>
      <dgm:spPr>
        <a:solidFill>
          <a:srgbClr val="17995F"/>
        </a:solidFill>
      </dgm:spPr>
      <dgm:t>
        <a:bodyPr/>
        <a:lstStyle/>
        <a:p>
          <a:r>
            <a:rPr lang="en-US" altLang="zh-CN" dirty="0"/>
            <a:t>Reconstruct</a:t>
          </a:r>
          <a:r>
            <a:rPr lang="zh-CN" altLang="en-US" dirty="0"/>
            <a:t> </a:t>
          </a:r>
          <a:r>
            <a:rPr lang="en-US" altLang="zh-CN" dirty="0"/>
            <a:t>haplotype</a:t>
          </a:r>
          <a:r>
            <a:rPr lang="zh-CN" altLang="en-US" dirty="0"/>
            <a:t> </a:t>
          </a:r>
          <a:r>
            <a:rPr lang="en-US" altLang="zh-CN" dirty="0"/>
            <a:t>blocks</a:t>
          </a:r>
          <a:endParaRPr lang="zh-CN" altLang="en-US" dirty="0"/>
        </a:p>
      </dgm:t>
    </dgm:pt>
    <dgm:pt modelId="{9985AAB8-0774-684C-B525-5604A8A48C63}" type="parTrans" cxnId="{A81E5398-EC86-6141-8F4D-B89494481D3F}">
      <dgm:prSet/>
      <dgm:spPr/>
      <dgm:t>
        <a:bodyPr/>
        <a:lstStyle/>
        <a:p>
          <a:endParaRPr lang="zh-CN" altLang="en-US"/>
        </a:p>
      </dgm:t>
    </dgm:pt>
    <dgm:pt modelId="{B78BFE7F-42C9-6A44-8231-A738865FBE95}" type="sibTrans" cxnId="{A81E5398-EC86-6141-8F4D-B89494481D3F}">
      <dgm:prSet/>
      <dgm:spPr/>
      <dgm:t>
        <a:bodyPr/>
        <a:lstStyle/>
        <a:p>
          <a:endParaRPr lang="zh-CN" altLang="en-US"/>
        </a:p>
      </dgm:t>
    </dgm:pt>
    <dgm:pt modelId="{97C60692-CE25-8D42-A0FB-916B2C612704}">
      <dgm:prSet/>
      <dgm:spPr>
        <a:solidFill>
          <a:srgbClr val="B43434"/>
        </a:solidFill>
      </dgm:spPr>
      <dgm:t>
        <a:bodyPr/>
        <a:lstStyle/>
        <a:p>
          <a:r>
            <a:rPr lang="en-US" altLang="zh-CN" dirty="0"/>
            <a:t>Day</a:t>
          </a:r>
          <a:r>
            <a:rPr lang="zh-CN" altLang="en-US" dirty="0"/>
            <a:t> </a:t>
          </a:r>
          <a:r>
            <a:rPr lang="en-US" altLang="zh-CN" dirty="0"/>
            <a:t>2</a:t>
          </a:r>
          <a:endParaRPr lang="zh-CN" altLang="en-US" dirty="0"/>
        </a:p>
      </dgm:t>
    </dgm:pt>
    <dgm:pt modelId="{D95970C5-D9B3-584C-B54C-10FF8BCB9058}" type="parTrans" cxnId="{03CCF903-1000-3A4B-832D-7DC56189CB19}">
      <dgm:prSet/>
      <dgm:spPr/>
      <dgm:t>
        <a:bodyPr/>
        <a:lstStyle/>
        <a:p>
          <a:endParaRPr lang="zh-CN" altLang="en-US"/>
        </a:p>
      </dgm:t>
    </dgm:pt>
    <dgm:pt modelId="{E492EBCF-5951-FF4E-B618-520A7B0C7C86}" type="sibTrans" cxnId="{03CCF903-1000-3A4B-832D-7DC56189CB19}">
      <dgm:prSet/>
      <dgm:spPr/>
      <dgm:t>
        <a:bodyPr/>
        <a:lstStyle/>
        <a:p>
          <a:endParaRPr lang="zh-CN" altLang="en-US"/>
        </a:p>
      </dgm:t>
    </dgm:pt>
    <dgm:pt modelId="{41E36B90-A9B8-094F-849E-70FF586726BD}">
      <dgm:prSet/>
      <dgm:spPr>
        <a:solidFill>
          <a:srgbClr val="B35720"/>
        </a:solidFill>
      </dgm:spPr>
      <dgm:t>
        <a:bodyPr/>
        <a:lstStyle/>
        <a:p>
          <a:r>
            <a:rPr lang="en-US" altLang="zh-CN" dirty="0"/>
            <a:t>SLiM</a:t>
          </a:r>
          <a:r>
            <a:rPr lang="zh-CN" altLang="en-US" dirty="0"/>
            <a:t> </a:t>
          </a:r>
          <a:r>
            <a:rPr lang="en-US" altLang="zh-CN" dirty="0"/>
            <a:t>simulation</a:t>
          </a:r>
          <a:endParaRPr lang="zh-CN" altLang="en-US" dirty="0"/>
        </a:p>
      </dgm:t>
    </dgm:pt>
    <dgm:pt modelId="{1B9E2727-F852-9148-8D4F-1AB6F98FC17B}" type="parTrans" cxnId="{DEAA7D44-FD96-3A4C-A485-D7A82D48A72D}">
      <dgm:prSet/>
      <dgm:spPr/>
      <dgm:t>
        <a:bodyPr/>
        <a:lstStyle/>
        <a:p>
          <a:endParaRPr lang="zh-CN" altLang="en-US"/>
        </a:p>
      </dgm:t>
    </dgm:pt>
    <dgm:pt modelId="{CB0477C0-9F3D-5A4B-839C-81C699CD6E1F}" type="sibTrans" cxnId="{DEAA7D44-FD96-3A4C-A485-D7A82D48A72D}">
      <dgm:prSet/>
      <dgm:spPr/>
      <dgm:t>
        <a:bodyPr/>
        <a:lstStyle/>
        <a:p>
          <a:endParaRPr lang="zh-CN" altLang="en-US"/>
        </a:p>
      </dgm:t>
    </dgm:pt>
    <dgm:pt modelId="{A209DCA4-5318-1F4F-B9FC-31AC7EE30596}">
      <dgm:prSet/>
      <dgm:spPr>
        <a:solidFill>
          <a:srgbClr val="B38A1E"/>
        </a:solidFill>
      </dgm:spPr>
      <dgm:t>
        <a:bodyPr/>
        <a:lstStyle/>
        <a:p>
          <a:r>
            <a:rPr lang="en-US" altLang="zh-CN" dirty="0"/>
            <a:t>Model</a:t>
          </a:r>
          <a:r>
            <a:rPr lang="zh-CN" altLang="en-US" dirty="0"/>
            <a:t> </a:t>
          </a:r>
          <a:r>
            <a:rPr lang="en-US" altLang="zh-CN" dirty="0"/>
            <a:t>Fitting</a:t>
          </a:r>
          <a:endParaRPr lang="zh-CN" altLang="en-US" dirty="0"/>
        </a:p>
      </dgm:t>
    </dgm:pt>
    <dgm:pt modelId="{72FD16CB-A0FB-7745-807E-8D191953B08C}" type="parTrans" cxnId="{C9070E54-71C5-634A-85E4-4134085261A9}">
      <dgm:prSet/>
      <dgm:spPr/>
      <dgm:t>
        <a:bodyPr/>
        <a:lstStyle/>
        <a:p>
          <a:endParaRPr lang="zh-CN" altLang="en-US"/>
        </a:p>
      </dgm:t>
    </dgm:pt>
    <dgm:pt modelId="{342DD75B-0281-3549-8C04-F6FB8BED7D83}" type="sibTrans" cxnId="{C9070E54-71C5-634A-85E4-4134085261A9}">
      <dgm:prSet/>
      <dgm:spPr/>
      <dgm:t>
        <a:bodyPr/>
        <a:lstStyle/>
        <a:p>
          <a:endParaRPr lang="zh-CN" altLang="en-US"/>
        </a:p>
      </dgm:t>
    </dgm:pt>
    <dgm:pt modelId="{A3A8D93F-BC8B-A545-A20F-B7F9E4600746}">
      <dgm:prSet custT="1"/>
      <dgm:spPr>
        <a:solidFill>
          <a:srgbClr val="00CBFF"/>
        </a:solidFill>
      </dgm:spPr>
      <dgm:t>
        <a:bodyPr/>
        <a:lstStyle/>
        <a:p>
          <a:r>
            <a:rPr lang="en-US" altLang="zh-CN" sz="1600" dirty="0"/>
            <a:t>Drift</a:t>
          </a:r>
          <a:endParaRPr lang="zh-CN" altLang="en-US" sz="1600" dirty="0"/>
        </a:p>
      </dgm:t>
    </dgm:pt>
    <dgm:pt modelId="{B1846295-8179-A044-80B0-8B4F41AE3FCF}" type="parTrans" cxnId="{CB4385B5-6533-8E4F-B5E4-8A8B75D0E9BB}">
      <dgm:prSet/>
      <dgm:spPr/>
      <dgm:t>
        <a:bodyPr/>
        <a:lstStyle/>
        <a:p>
          <a:endParaRPr lang="zh-CN" altLang="en-US"/>
        </a:p>
      </dgm:t>
    </dgm:pt>
    <dgm:pt modelId="{CEA5DB29-727B-E146-A511-6BFA630D6642}" type="sibTrans" cxnId="{CB4385B5-6533-8E4F-B5E4-8A8B75D0E9BB}">
      <dgm:prSet/>
      <dgm:spPr/>
      <dgm:t>
        <a:bodyPr/>
        <a:lstStyle/>
        <a:p>
          <a:endParaRPr lang="zh-CN" altLang="en-US"/>
        </a:p>
      </dgm:t>
    </dgm:pt>
    <dgm:pt modelId="{801A4052-2F9E-7B4D-988F-6EDA35027E40}">
      <dgm:prSet custT="1"/>
      <dgm:spPr>
        <a:solidFill>
          <a:srgbClr val="00CBFF"/>
        </a:solidFill>
      </dgm:spPr>
      <dgm:t>
        <a:bodyPr/>
        <a:lstStyle/>
        <a:p>
          <a:pPr>
            <a:buNone/>
          </a:pPr>
          <a:r>
            <a:rPr lang="en-US" altLang="zh-CN" sz="1600" dirty="0"/>
            <a:t>statistical</a:t>
          </a:r>
          <a:r>
            <a:rPr lang="zh-CN" altLang="en-US" sz="1600" dirty="0"/>
            <a:t> </a:t>
          </a:r>
          <a:r>
            <a:rPr lang="en-US" altLang="zh-CN" sz="1600" dirty="0"/>
            <a:t>methods</a:t>
          </a:r>
        </a:p>
        <a:p>
          <a:pPr>
            <a:buFont typeface="Arial" panose="020B0604020202020204" pitchFamily="34" charset="0"/>
            <a:buChar char="•"/>
          </a:pPr>
          <a:r>
            <a:rPr lang="en-US" altLang="zh-CN" sz="1600" dirty="0"/>
            <a:t>(CMH-test</a:t>
          </a:r>
        </a:p>
        <a:p>
          <a:pPr>
            <a:buFont typeface="Arial" panose="020B0604020202020204" pitchFamily="34" charset="0"/>
            <a:buChar char="•"/>
          </a:pPr>
          <a:r>
            <a:rPr lang="en-US" altLang="zh-CN" sz="1600" dirty="0"/>
            <a:t>Chisq-test)</a:t>
          </a:r>
          <a:endParaRPr lang="zh-CN" altLang="en-US" sz="1600" dirty="0"/>
        </a:p>
      </dgm:t>
    </dgm:pt>
    <dgm:pt modelId="{B8C1F516-D69B-B84B-8D15-51E3C98A9B83}" type="parTrans" cxnId="{A94066DA-1037-E848-91D3-3A124F7DD822}">
      <dgm:prSet/>
      <dgm:spPr/>
      <dgm:t>
        <a:bodyPr/>
        <a:lstStyle/>
        <a:p>
          <a:endParaRPr lang="zh-CN" altLang="en-US"/>
        </a:p>
      </dgm:t>
    </dgm:pt>
    <dgm:pt modelId="{2FF4F670-F05E-E64F-9E0F-E78184ECBCB7}" type="sibTrans" cxnId="{A94066DA-1037-E848-91D3-3A124F7DD822}">
      <dgm:prSet/>
      <dgm:spPr/>
      <dgm:t>
        <a:bodyPr/>
        <a:lstStyle/>
        <a:p>
          <a:endParaRPr lang="zh-CN" altLang="en-US"/>
        </a:p>
      </dgm:t>
    </dgm:pt>
    <dgm:pt modelId="{80AEF599-6270-BE4C-840A-9D19C22B3D0D}">
      <dgm:prSet custT="1"/>
      <dgm:spPr>
        <a:solidFill>
          <a:srgbClr val="20CB7D"/>
        </a:solidFill>
      </dgm:spPr>
      <dgm:t>
        <a:bodyPr/>
        <a:lstStyle/>
        <a:p>
          <a:r>
            <a:rPr lang="en-US" altLang="zh-CN" sz="1600" dirty="0"/>
            <a:t>Linkage</a:t>
          </a:r>
          <a:r>
            <a:rPr lang="zh-CN" altLang="en-US" sz="1600" dirty="0"/>
            <a:t> </a:t>
          </a:r>
          <a:r>
            <a:rPr lang="en-US" altLang="zh-CN" sz="1600" dirty="0"/>
            <a:t>(correlated</a:t>
          </a:r>
          <a:r>
            <a:rPr lang="zh-CN" altLang="en-US" sz="1600" dirty="0"/>
            <a:t> </a:t>
          </a:r>
          <a:r>
            <a:rPr lang="en-US" altLang="zh-CN" sz="1600" dirty="0"/>
            <a:t>frequency</a:t>
          </a:r>
          <a:r>
            <a:rPr lang="zh-CN" altLang="en-US" sz="1600" dirty="0"/>
            <a:t> </a:t>
          </a:r>
          <a:r>
            <a:rPr lang="en-US" altLang="zh-CN" sz="1600" dirty="0"/>
            <a:t>change)</a:t>
          </a:r>
          <a:endParaRPr lang="zh-CN" altLang="en-US" sz="1600" dirty="0"/>
        </a:p>
      </dgm:t>
    </dgm:pt>
    <dgm:pt modelId="{92296856-F3D5-5B41-B7B6-5CC20EFF7CDF}" type="parTrans" cxnId="{D76F7EF6-1F57-814A-BEBA-3E949731BC30}">
      <dgm:prSet/>
      <dgm:spPr/>
      <dgm:t>
        <a:bodyPr/>
        <a:lstStyle/>
        <a:p>
          <a:endParaRPr lang="zh-CN" altLang="en-US"/>
        </a:p>
      </dgm:t>
    </dgm:pt>
    <dgm:pt modelId="{C49C914F-EFDB-934E-B254-9440E09E80BE}" type="sibTrans" cxnId="{D76F7EF6-1F57-814A-BEBA-3E949731BC30}">
      <dgm:prSet/>
      <dgm:spPr/>
      <dgm:t>
        <a:bodyPr/>
        <a:lstStyle/>
        <a:p>
          <a:endParaRPr lang="zh-CN" altLang="en-US"/>
        </a:p>
      </dgm:t>
    </dgm:pt>
    <dgm:pt modelId="{1D92D489-2FA4-5842-87E8-1800F02F3D24}">
      <dgm:prSet custT="1"/>
      <dgm:spPr>
        <a:solidFill>
          <a:srgbClr val="20CB7D"/>
        </a:solidFill>
      </dgm:spPr>
      <dgm:t>
        <a:bodyPr/>
        <a:lstStyle/>
        <a:p>
          <a:r>
            <a:rPr lang="en-US" altLang="zh-CN" sz="1600" dirty="0"/>
            <a:t>characterize</a:t>
          </a:r>
          <a:r>
            <a:rPr lang="zh-CN" altLang="en-US" sz="1600" dirty="0"/>
            <a:t> </a:t>
          </a:r>
          <a:r>
            <a:rPr lang="en-US" altLang="zh-CN" sz="1600" dirty="0"/>
            <a:t>selection</a:t>
          </a:r>
          <a:r>
            <a:rPr lang="zh-CN" altLang="en-US" sz="1600" dirty="0"/>
            <a:t> </a:t>
          </a:r>
          <a:r>
            <a:rPr lang="en-US" altLang="zh-CN" sz="1600" dirty="0"/>
            <a:t>(e.g.</a:t>
          </a:r>
          <a:r>
            <a:rPr lang="zh-CN" altLang="en-US" sz="1600" dirty="0"/>
            <a:t> </a:t>
          </a:r>
          <a:r>
            <a:rPr lang="en-US" altLang="zh-CN" sz="1600" dirty="0"/>
            <a:t>selection</a:t>
          </a:r>
          <a:r>
            <a:rPr lang="zh-CN" altLang="en-US" sz="1600" dirty="0"/>
            <a:t> </a:t>
          </a:r>
          <a:r>
            <a:rPr lang="en-US" altLang="zh-CN" sz="1600" dirty="0"/>
            <a:t>coefficient)</a:t>
          </a:r>
          <a:endParaRPr lang="zh-CN" altLang="en-US" sz="1600" dirty="0"/>
        </a:p>
      </dgm:t>
    </dgm:pt>
    <dgm:pt modelId="{8C36CCFA-ADE3-6B47-B1B4-15972C665023}" type="parTrans" cxnId="{8D9C4C14-6E1C-EE46-9E34-48318F1A165C}">
      <dgm:prSet/>
      <dgm:spPr/>
      <dgm:t>
        <a:bodyPr/>
        <a:lstStyle/>
        <a:p>
          <a:endParaRPr lang="zh-CN" altLang="en-US"/>
        </a:p>
      </dgm:t>
    </dgm:pt>
    <dgm:pt modelId="{AD01188C-6308-0945-BA65-1CA3D443C4B6}" type="sibTrans" cxnId="{8D9C4C14-6E1C-EE46-9E34-48318F1A165C}">
      <dgm:prSet/>
      <dgm:spPr/>
      <dgm:t>
        <a:bodyPr/>
        <a:lstStyle/>
        <a:p>
          <a:endParaRPr lang="zh-CN" altLang="en-US"/>
        </a:p>
      </dgm:t>
    </dgm:pt>
    <dgm:pt modelId="{53B3CF37-9FB8-D247-80A8-5C446C0BCA4B}">
      <dgm:prSet custT="1"/>
      <dgm:spPr>
        <a:solidFill>
          <a:srgbClr val="F87A2D"/>
        </a:solidFill>
      </dgm:spPr>
      <dgm:t>
        <a:bodyPr/>
        <a:lstStyle/>
        <a:p>
          <a:r>
            <a:rPr lang="en-US" altLang="zh-CN" sz="1600" dirty="0"/>
            <a:t>Model</a:t>
          </a:r>
          <a:r>
            <a:rPr lang="zh-CN" altLang="en-US" sz="1600" dirty="0"/>
            <a:t> </a:t>
          </a:r>
          <a:r>
            <a:rPr lang="en-US" altLang="zh-CN" sz="1600" dirty="0"/>
            <a:t>selection</a:t>
          </a:r>
        </a:p>
      </dgm:t>
    </dgm:pt>
    <dgm:pt modelId="{1A725357-A112-BA42-B4DD-856738D32DFD}" type="parTrans" cxnId="{1C12E62D-1729-9145-993F-5019643AF730}">
      <dgm:prSet/>
      <dgm:spPr/>
      <dgm:t>
        <a:bodyPr/>
        <a:lstStyle/>
        <a:p>
          <a:endParaRPr lang="zh-CN" altLang="en-US"/>
        </a:p>
      </dgm:t>
    </dgm:pt>
    <dgm:pt modelId="{DED37166-B209-584B-91BD-6503F617B7B2}" type="sibTrans" cxnId="{1C12E62D-1729-9145-993F-5019643AF730}">
      <dgm:prSet/>
      <dgm:spPr/>
      <dgm:t>
        <a:bodyPr/>
        <a:lstStyle/>
        <a:p>
          <a:endParaRPr lang="zh-CN" altLang="en-US"/>
        </a:p>
      </dgm:t>
    </dgm:pt>
    <dgm:pt modelId="{7C449DBC-336C-1C43-932E-56BB27F929F6}">
      <dgm:prSet custT="1"/>
      <dgm:spPr>
        <a:solidFill>
          <a:srgbClr val="FCC229"/>
        </a:solidFill>
      </dgm:spPr>
      <dgm:t>
        <a:bodyPr/>
        <a:lstStyle/>
        <a:p>
          <a:r>
            <a:rPr lang="en-US" altLang="zh-CN" sz="1600" dirty="0"/>
            <a:t>connection</a:t>
          </a:r>
          <a:r>
            <a:rPr lang="zh-CN" altLang="en-US" sz="1600" dirty="0"/>
            <a:t> </a:t>
          </a:r>
          <a:r>
            <a:rPr lang="en-US" altLang="zh-CN" sz="1600" dirty="0"/>
            <a:t>between</a:t>
          </a:r>
          <a:r>
            <a:rPr lang="zh-CN" altLang="en-US" sz="1600" dirty="0"/>
            <a:t> </a:t>
          </a:r>
          <a:r>
            <a:rPr lang="en-US" altLang="zh-CN" sz="1600" dirty="0"/>
            <a:t>simulation</a:t>
          </a:r>
          <a:r>
            <a:rPr lang="zh-CN" altLang="en-US" sz="1600" dirty="0"/>
            <a:t> </a:t>
          </a:r>
          <a:r>
            <a:rPr lang="en-US" altLang="zh-CN" sz="1600" dirty="0"/>
            <a:t>and</a:t>
          </a:r>
          <a:r>
            <a:rPr lang="zh-CN" altLang="en-US" sz="1600" dirty="0"/>
            <a:t> </a:t>
          </a:r>
          <a:r>
            <a:rPr lang="en-US" altLang="zh-CN" sz="1600" dirty="0"/>
            <a:t>experiments</a:t>
          </a:r>
          <a:endParaRPr lang="zh-CN" altLang="en-US" sz="1600" dirty="0"/>
        </a:p>
      </dgm:t>
    </dgm:pt>
    <dgm:pt modelId="{8228186A-6743-9F4D-8834-A210041221C0}" type="parTrans" cxnId="{5504E877-D46C-CB47-AEDA-BC70D67675C6}">
      <dgm:prSet/>
      <dgm:spPr/>
      <dgm:t>
        <a:bodyPr/>
        <a:lstStyle/>
        <a:p>
          <a:endParaRPr lang="zh-CN" altLang="en-US"/>
        </a:p>
      </dgm:t>
    </dgm:pt>
    <dgm:pt modelId="{A1912A08-6553-984A-AD94-08ED70DDF9D0}" type="sibTrans" cxnId="{5504E877-D46C-CB47-AEDA-BC70D67675C6}">
      <dgm:prSet/>
      <dgm:spPr/>
      <dgm:t>
        <a:bodyPr/>
        <a:lstStyle/>
        <a:p>
          <a:endParaRPr lang="zh-CN" altLang="en-US"/>
        </a:p>
      </dgm:t>
    </dgm:pt>
    <dgm:pt modelId="{AD06699E-0C04-EA42-AA63-5B75DB918D5E}">
      <dgm:prSet custT="1"/>
      <dgm:spPr>
        <a:solidFill>
          <a:srgbClr val="FCC229"/>
        </a:solidFill>
      </dgm:spPr>
      <dgm:t>
        <a:bodyPr/>
        <a:lstStyle/>
        <a:p>
          <a:r>
            <a:rPr lang="en-US" altLang="zh-CN" sz="1600" dirty="0"/>
            <a:t>summary</a:t>
          </a:r>
          <a:r>
            <a:rPr lang="zh-CN" altLang="en-US" sz="1600" dirty="0"/>
            <a:t> </a:t>
          </a:r>
          <a:r>
            <a:rPr lang="en-US" altLang="zh-CN" sz="1600" dirty="0"/>
            <a:t>statistics</a:t>
          </a:r>
          <a:r>
            <a:rPr lang="zh-CN" altLang="en-US" sz="1600" dirty="0"/>
            <a:t> </a:t>
          </a:r>
          <a:r>
            <a:rPr lang="en-US" altLang="zh-CN" sz="1600" dirty="0"/>
            <a:t>(e.g.</a:t>
          </a:r>
          <a:r>
            <a:rPr lang="zh-CN" altLang="en-US" sz="1600" dirty="0"/>
            <a:t> </a:t>
          </a:r>
          <a:r>
            <a:rPr lang="en-US" altLang="zh-CN" sz="1600" dirty="0"/>
            <a:t>Jaccard</a:t>
          </a:r>
          <a:r>
            <a:rPr lang="zh-CN" altLang="en-US" sz="1600" dirty="0"/>
            <a:t> </a:t>
          </a:r>
          <a:r>
            <a:rPr lang="en-US" altLang="zh-CN" sz="1600" dirty="0"/>
            <a:t>index)</a:t>
          </a:r>
          <a:endParaRPr lang="zh-CN" altLang="en-US" sz="1600" dirty="0"/>
        </a:p>
      </dgm:t>
    </dgm:pt>
    <dgm:pt modelId="{A7B81F6E-00BF-5647-9E5D-EC84F70F09BF}" type="parTrans" cxnId="{7E5D1CFA-0421-954E-8454-4EFBEE11ABEB}">
      <dgm:prSet/>
      <dgm:spPr/>
      <dgm:t>
        <a:bodyPr/>
        <a:lstStyle/>
        <a:p>
          <a:endParaRPr lang="zh-CN" altLang="en-US"/>
        </a:p>
      </dgm:t>
    </dgm:pt>
    <dgm:pt modelId="{C992873B-3C8B-0245-AF23-F8558CD0DBAD}" type="sibTrans" cxnId="{7E5D1CFA-0421-954E-8454-4EFBEE11ABEB}">
      <dgm:prSet/>
      <dgm:spPr/>
      <dgm:t>
        <a:bodyPr/>
        <a:lstStyle/>
        <a:p>
          <a:endParaRPr lang="zh-CN" altLang="en-US"/>
        </a:p>
      </dgm:t>
    </dgm:pt>
    <dgm:pt modelId="{487AE418-1109-7D48-8502-B10417662904}" type="pres">
      <dgm:prSet presAssocID="{0998F60D-0A5B-934F-964C-11BD0670C67E}" presName="Name0" presStyleCnt="0">
        <dgm:presLayoutVars>
          <dgm:chPref val="1"/>
          <dgm:dir/>
          <dgm:animOne val="branch"/>
          <dgm:animLvl val="lvl"/>
          <dgm:resizeHandles/>
        </dgm:presLayoutVars>
      </dgm:prSet>
      <dgm:spPr/>
    </dgm:pt>
    <dgm:pt modelId="{FAF90C42-6E09-4E4A-9AE5-23205CDB704C}" type="pres">
      <dgm:prSet presAssocID="{E665A6E9-3E2A-D348-8FBB-3277DC57F8B2}" presName="vertOne" presStyleCnt="0"/>
      <dgm:spPr/>
    </dgm:pt>
    <dgm:pt modelId="{EFD73942-7CA2-824E-AEA4-89F59B4080B3}" type="pres">
      <dgm:prSet presAssocID="{E665A6E9-3E2A-D348-8FBB-3277DC57F8B2}" presName="txOne" presStyleLbl="node0" presStyleIdx="0" presStyleCnt="2" custScaleX="104980" custScaleY="43365" custLinFactY="-7559" custLinFactNeighborX="-1022" custLinFactNeighborY="-100000">
        <dgm:presLayoutVars>
          <dgm:chPref val="3"/>
        </dgm:presLayoutVars>
      </dgm:prSet>
      <dgm:spPr/>
    </dgm:pt>
    <dgm:pt modelId="{103D46F6-E4A1-754D-8430-986E1EC17DFA}" type="pres">
      <dgm:prSet presAssocID="{E665A6E9-3E2A-D348-8FBB-3277DC57F8B2}" presName="parTransOne" presStyleCnt="0"/>
      <dgm:spPr/>
    </dgm:pt>
    <dgm:pt modelId="{467588DB-AF79-1A4E-BB53-3B9C4EC9308C}" type="pres">
      <dgm:prSet presAssocID="{E665A6E9-3E2A-D348-8FBB-3277DC57F8B2}" presName="horzOne" presStyleCnt="0"/>
      <dgm:spPr/>
    </dgm:pt>
    <dgm:pt modelId="{036B57FA-286A-FB4F-9B1A-FB39013B4918}" type="pres">
      <dgm:prSet presAssocID="{D1D1C074-AB1F-0145-8966-39E395CA2A10}" presName="vertTwo" presStyleCnt="0"/>
      <dgm:spPr/>
    </dgm:pt>
    <dgm:pt modelId="{EB5E25B9-EACB-DC47-B80D-EECE98E61E9C}" type="pres">
      <dgm:prSet presAssocID="{D1D1C074-AB1F-0145-8966-39E395CA2A10}" presName="txTwo" presStyleLbl="node2" presStyleIdx="0" presStyleCnt="4" custScaleY="75816">
        <dgm:presLayoutVars>
          <dgm:chPref val="3"/>
        </dgm:presLayoutVars>
      </dgm:prSet>
      <dgm:spPr/>
    </dgm:pt>
    <dgm:pt modelId="{85086992-19D5-A14C-B122-97D35D794855}" type="pres">
      <dgm:prSet presAssocID="{D1D1C074-AB1F-0145-8966-39E395CA2A10}" presName="parTransTwo" presStyleCnt="0"/>
      <dgm:spPr/>
    </dgm:pt>
    <dgm:pt modelId="{CA8FE7C1-A97D-2744-BD6B-64EBC9A4B0ED}" type="pres">
      <dgm:prSet presAssocID="{D1D1C074-AB1F-0145-8966-39E395CA2A10}" presName="horzTwo" presStyleCnt="0"/>
      <dgm:spPr/>
    </dgm:pt>
    <dgm:pt modelId="{626EAB0C-D9DA-7A49-894B-B785723E9918}" type="pres">
      <dgm:prSet presAssocID="{A3A8D93F-BC8B-A545-A20F-B7F9E4600746}" presName="vertThree" presStyleCnt="0"/>
      <dgm:spPr/>
    </dgm:pt>
    <dgm:pt modelId="{73085571-3DD3-4B42-BB2C-E1E942A84470}" type="pres">
      <dgm:prSet presAssocID="{A3A8D93F-BC8B-A545-A20F-B7F9E4600746}" presName="txThree" presStyleLbl="node3" presStyleIdx="0" presStyleCnt="7" custScaleX="102393" custScaleY="79606">
        <dgm:presLayoutVars>
          <dgm:chPref val="3"/>
        </dgm:presLayoutVars>
      </dgm:prSet>
      <dgm:spPr/>
    </dgm:pt>
    <dgm:pt modelId="{88458310-59DF-F543-90A4-8AD6AF5E1E82}" type="pres">
      <dgm:prSet presAssocID="{A3A8D93F-BC8B-A545-A20F-B7F9E4600746}" presName="horzThree" presStyleCnt="0"/>
      <dgm:spPr/>
    </dgm:pt>
    <dgm:pt modelId="{01C3AD21-9B0E-6E43-91D2-1EA3CABA83B2}" type="pres">
      <dgm:prSet presAssocID="{CEA5DB29-727B-E146-A511-6BFA630D6642}" presName="sibSpaceThree" presStyleCnt="0"/>
      <dgm:spPr/>
    </dgm:pt>
    <dgm:pt modelId="{83B4AE81-BEA0-B344-BB92-EEB2477CF3E9}" type="pres">
      <dgm:prSet presAssocID="{801A4052-2F9E-7B4D-988F-6EDA35027E40}" presName="vertThree" presStyleCnt="0"/>
      <dgm:spPr/>
    </dgm:pt>
    <dgm:pt modelId="{388CC943-F2F0-D545-A971-26B38C9A14DC}" type="pres">
      <dgm:prSet presAssocID="{801A4052-2F9E-7B4D-988F-6EDA35027E40}" presName="txThree" presStyleLbl="node3" presStyleIdx="1" presStyleCnt="7" custScaleY="79606">
        <dgm:presLayoutVars>
          <dgm:chPref val="3"/>
        </dgm:presLayoutVars>
      </dgm:prSet>
      <dgm:spPr/>
    </dgm:pt>
    <dgm:pt modelId="{2C2648E4-5A5E-5F4E-B244-EEDAC7C9FA5E}" type="pres">
      <dgm:prSet presAssocID="{801A4052-2F9E-7B4D-988F-6EDA35027E40}" presName="horzThree" presStyleCnt="0"/>
      <dgm:spPr/>
    </dgm:pt>
    <dgm:pt modelId="{86775195-6A10-7847-B219-F4905E258525}" type="pres">
      <dgm:prSet presAssocID="{E2179A44-7BFE-0740-93AE-E52526F5A376}" presName="sibSpaceTwo" presStyleCnt="0"/>
      <dgm:spPr/>
    </dgm:pt>
    <dgm:pt modelId="{5B56AF51-4453-A34B-AAD2-D4BF72477DA9}" type="pres">
      <dgm:prSet presAssocID="{672CD119-8DD9-0A47-9D35-8ED4A64176F7}" presName="vertTwo" presStyleCnt="0"/>
      <dgm:spPr/>
    </dgm:pt>
    <dgm:pt modelId="{866ED373-4A6A-4242-96F6-31ED9FDEDE17}" type="pres">
      <dgm:prSet presAssocID="{672CD119-8DD9-0A47-9D35-8ED4A64176F7}" presName="txTwo" presStyleLbl="node2" presStyleIdx="1" presStyleCnt="4" custScaleY="75771">
        <dgm:presLayoutVars>
          <dgm:chPref val="3"/>
        </dgm:presLayoutVars>
      </dgm:prSet>
      <dgm:spPr/>
    </dgm:pt>
    <dgm:pt modelId="{ABF294EA-79D8-3143-9E93-7319883D930D}" type="pres">
      <dgm:prSet presAssocID="{672CD119-8DD9-0A47-9D35-8ED4A64176F7}" presName="parTransTwo" presStyleCnt="0"/>
      <dgm:spPr/>
    </dgm:pt>
    <dgm:pt modelId="{E61C10FA-0666-9A47-84C8-880882D13D4B}" type="pres">
      <dgm:prSet presAssocID="{672CD119-8DD9-0A47-9D35-8ED4A64176F7}" presName="horzTwo" presStyleCnt="0"/>
      <dgm:spPr/>
    </dgm:pt>
    <dgm:pt modelId="{27171901-DD80-964A-B062-170FBD4179FD}" type="pres">
      <dgm:prSet presAssocID="{80AEF599-6270-BE4C-840A-9D19C22B3D0D}" presName="vertThree" presStyleCnt="0"/>
      <dgm:spPr/>
    </dgm:pt>
    <dgm:pt modelId="{7438F191-F176-5347-9037-65E497A81CF4}" type="pres">
      <dgm:prSet presAssocID="{80AEF599-6270-BE4C-840A-9D19C22B3D0D}" presName="txThree" presStyleLbl="node3" presStyleIdx="2" presStyleCnt="7" custScaleY="79606">
        <dgm:presLayoutVars>
          <dgm:chPref val="3"/>
        </dgm:presLayoutVars>
      </dgm:prSet>
      <dgm:spPr/>
    </dgm:pt>
    <dgm:pt modelId="{17941A9D-794F-FE4B-AF3A-3F61C398D635}" type="pres">
      <dgm:prSet presAssocID="{80AEF599-6270-BE4C-840A-9D19C22B3D0D}" presName="horzThree" presStyleCnt="0"/>
      <dgm:spPr/>
    </dgm:pt>
    <dgm:pt modelId="{3B15039E-5DD4-9A42-A836-E40D53BE18E2}" type="pres">
      <dgm:prSet presAssocID="{C49C914F-EFDB-934E-B254-9440E09E80BE}" presName="sibSpaceThree" presStyleCnt="0"/>
      <dgm:spPr/>
    </dgm:pt>
    <dgm:pt modelId="{B352F261-E765-2D45-9E65-764088D6AD55}" type="pres">
      <dgm:prSet presAssocID="{1D92D489-2FA4-5842-87E8-1800F02F3D24}" presName="vertThree" presStyleCnt="0"/>
      <dgm:spPr/>
    </dgm:pt>
    <dgm:pt modelId="{7D658B62-C8B6-894B-86BE-E21716A95FCF}" type="pres">
      <dgm:prSet presAssocID="{1D92D489-2FA4-5842-87E8-1800F02F3D24}" presName="txThree" presStyleLbl="node3" presStyleIdx="3" presStyleCnt="7" custScaleY="79606">
        <dgm:presLayoutVars>
          <dgm:chPref val="3"/>
        </dgm:presLayoutVars>
      </dgm:prSet>
      <dgm:spPr/>
    </dgm:pt>
    <dgm:pt modelId="{5073A42F-7E73-AE4A-BD3C-4312DD9D6374}" type="pres">
      <dgm:prSet presAssocID="{1D92D489-2FA4-5842-87E8-1800F02F3D24}" presName="horzThree" presStyleCnt="0"/>
      <dgm:spPr/>
    </dgm:pt>
    <dgm:pt modelId="{28030C6E-4160-F841-B839-5A337A6B491F}" type="pres">
      <dgm:prSet presAssocID="{BBE10B31-CDBC-094E-B2DA-2B914338CD28}" presName="sibSpaceOne" presStyleCnt="0"/>
      <dgm:spPr/>
    </dgm:pt>
    <dgm:pt modelId="{DD7A8A13-538B-3B41-AF17-2B5C7576EC7A}" type="pres">
      <dgm:prSet presAssocID="{97C60692-CE25-8D42-A0FB-916B2C612704}" presName="vertOne" presStyleCnt="0"/>
      <dgm:spPr/>
    </dgm:pt>
    <dgm:pt modelId="{9F719EE2-B8BC-CA46-847A-64BF25E0D84C}" type="pres">
      <dgm:prSet presAssocID="{97C60692-CE25-8D42-A0FB-916B2C612704}" presName="txOne" presStyleLbl="node0" presStyleIdx="1" presStyleCnt="2" custScaleX="107520" custScaleY="43387">
        <dgm:presLayoutVars>
          <dgm:chPref val="3"/>
        </dgm:presLayoutVars>
      </dgm:prSet>
      <dgm:spPr/>
    </dgm:pt>
    <dgm:pt modelId="{99034103-0FD0-5540-BCCC-49677EE64CDE}" type="pres">
      <dgm:prSet presAssocID="{97C60692-CE25-8D42-A0FB-916B2C612704}" presName="parTransOne" presStyleCnt="0"/>
      <dgm:spPr/>
    </dgm:pt>
    <dgm:pt modelId="{FCCCB19A-18EA-1B4E-9C4B-F5EB36A1A398}" type="pres">
      <dgm:prSet presAssocID="{97C60692-CE25-8D42-A0FB-916B2C612704}" presName="horzOne" presStyleCnt="0"/>
      <dgm:spPr/>
    </dgm:pt>
    <dgm:pt modelId="{29E53510-6950-6F44-8DDE-256606034BEF}" type="pres">
      <dgm:prSet presAssocID="{41E36B90-A9B8-094F-849E-70FF586726BD}" presName="vertTwo" presStyleCnt="0"/>
      <dgm:spPr/>
    </dgm:pt>
    <dgm:pt modelId="{613790E7-558C-014E-8248-4F94B10AFBCD}" type="pres">
      <dgm:prSet presAssocID="{41E36B90-A9B8-094F-849E-70FF586726BD}" presName="txTwo" presStyleLbl="node2" presStyleIdx="2" presStyleCnt="4" custScaleX="128484" custScaleY="75771">
        <dgm:presLayoutVars>
          <dgm:chPref val="3"/>
        </dgm:presLayoutVars>
      </dgm:prSet>
      <dgm:spPr/>
    </dgm:pt>
    <dgm:pt modelId="{B80C0B84-3405-474C-AA73-0BF7860CD676}" type="pres">
      <dgm:prSet presAssocID="{41E36B90-A9B8-094F-849E-70FF586726BD}" presName="parTransTwo" presStyleCnt="0"/>
      <dgm:spPr/>
    </dgm:pt>
    <dgm:pt modelId="{251D47BA-32A3-5D40-888B-2A72DA6936BD}" type="pres">
      <dgm:prSet presAssocID="{41E36B90-A9B8-094F-849E-70FF586726BD}" presName="horzTwo" presStyleCnt="0"/>
      <dgm:spPr/>
    </dgm:pt>
    <dgm:pt modelId="{B0FDE36E-96F4-2844-9042-D898746BE2C5}" type="pres">
      <dgm:prSet presAssocID="{53B3CF37-9FB8-D247-80A8-5C446C0BCA4B}" presName="vertThree" presStyleCnt="0"/>
      <dgm:spPr/>
    </dgm:pt>
    <dgm:pt modelId="{0A8EDEEF-0B8F-4C49-BBA7-1C7381292FDE}" type="pres">
      <dgm:prSet presAssocID="{53B3CF37-9FB8-D247-80A8-5C446C0BCA4B}" presName="txThree" presStyleLbl="node3" presStyleIdx="4" presStyleCnt="7" custScaleY="79606">
        <dgm:presLayoutVars>
          <dgm:chPref val="3"/>
        </dgm:presLayoutVars>
      </dgm:prSet>
      <dgm:spPr/>
    </dgm:pt>
    <dgm:pt modelId="{91919A7B-1E12-FB4B-A585-26EB28B1728C}" type="pres">
      <dgm:prSet presAssocID="{53B3CF37-9FB8-D247-80A8-5C446C0BCA4B}" presName="horzThree" presStyleCnt="0"/>
      <dgm:spPr/>
    </dgm:pt>
    <dgm:pt modelId="{CAADCAD7-7162-0040-B56D-088C50512033}" type="pres">
      <dgm:prSet presAssocID="{CB0477C0-9F3D-5A4B-839C-81C699CD6E1F}" presName="sibSpaceTwo" presStyleCnt="0"/>
      <dgm:spPr/>
    </dgm:pt>
    <dgm:pt modelId="{0C06A2E7-4AED-864C-9E8F-BA151DF7B1B2}" type="pres">
      <dgm:prSet presAssocID="{A209DCA4-5318-1F4F-B9FC-31AC7EE30596}" presName="vertTwo" presStyleCnt="0"/>
      <dgm:spPr/>
    </dgm:pt>
    <dgm:pt modelId="{0C1F8C63-7AC4-044B-9D78-4E7C6B3EFA97}" type="pres">
      <dgm:prSet presAssocID="{A209DCA4-5318-1F4F-B9FC-31AC7EE30596}" presName="txTwo" presStyleLbl="node2" presStyleIdx="3" presStyleCnt="4" custScaleX="100007" custScaleY="75771">
        <dgm:presLayoutVars>
          <dgm:chPref val="3"/>
        </dgm:presLayoutVars>
      </dgm:prSet>
      <dgm:spPr/>
    </dgm:pt>
    <dgm:pt modelId="{A56BB835-BFA9-BF45-9D8C-C3D7DAE1291E}" type="pres">
      <dgm:prSet presAssocID="{A209DCA4-5318-1F4F-B9FC-31AC7EE30596}" presName="parTransTwo" presStyleCnt="0"/>
      <dgm:spPr/>
    </dgm:pt>
    <dgm:pt modelId="{EA526AFB-F011-7D40-A87F-097E1B4F8519}" type="pres">
      <dgm:prSet presAssocID="{A209DCA4-5318-1F4F-B9FC-31AC7EE30596}" presName="horzTwo" presStyleCnt="0"/>
      <dgm:spPr/>
    </dgm:pt>
    <dgm:pt modelId="{F2022589-1B09-7344-873B-C1DFC96C44D1}" type="pres">
      <dgm:prSet presAssocID="{7C449DBC-336C-1C43-932E-56BB27F929F6}" presName="vertThree" presStyleCnt="0"/>
      <dgm:spPr/>
    </dgm:pt>
    <dgm:pt modelId="{F81BF1B6-CC80-CF49-8C9A-71909D9FCF20}" type="pres">
      <dgm:prSet presAssocID="{7C449DBC-336C-1C43-932E-56BB27F929F6}" presName="txThree" presStyleLbl="node3" presStyleIdx="5" presStyleCnt="7" custScaleY="79606">
        <dgm:presLayoutVars>
          <dgm:chPref val="3"/>
        </dgm:presLayoutVars>
      </dgm:prSet>
      <dgm:spPr/>
    </dgm:pt>
    <dgm:pt modelId="{99ABE8BD-3D72-0A4F-B871-A6F50B6BC45D}" type="pres">
      <dgm:prSet presAssocID="{7C449DBC-336C-1C43-932E-56BB27F929F6}" presName="horzThree" presStyleCnt="0"/>
      <dgm:spPr/>
    </dgm:pt>
    <dgm:pt modelId="{B38E4558-7C3D-A141-A888-65CFCFB691D4}" type="pres">
      <dgm:prSet presAssocID="{A1912A08-6553-984A-AD94-08ED70DDF9D0}" presName="sibSpaceThree" presStyleCnt="0"/>
      <dgm:spPr/>
    </dgm:pt>
    <dgm:pt modelId="{1255300F-3CBF-E042-AE57-BBB61A896249}" type="pres">
      <dgm:prSet presAssocID="{AD06699E-0C04-EA42-AA63-5B75DB918D5E}" presName="vertThree" presStyleCnt="0"/>
      <dgm:spPr/>
    </dgm:pt>
    <dgm:pt modelId="{ED9EE849-C3B2-5B4B-8928-C92826FCCF13}" type="pres">
      <dgm:prSet presAssocID="{AD06699E-0C04-EA42-AA63-5B75DB918D5E}" presName="txThree" presStyleLbl="node3" presStyleIdx="6" presStyleCnt="7" custScaleY="79606">
        <dgm:presLayoutVars>
          <dgm:chPref val="3"/>
        </dgm:presLayoutVars>
      </dgm:prSet>
      <dgm:spPr/>
    </dgm:pt>
    <dgm:pt modelId="{7616E59F-FE75-EC4D-9CA9-9FCD35962977}" type="pres">
      <dgm:prSet presAssocID="{AD06699E-0C04-EA42-AA63-5B75DB918D5E}" presName="horzThree" presStyleCnt="0"/>
      <dgm:spPr/>
    </dgm:pt>
  </dgm:ptLst>
  <dgm:cxnLst>
    <dgm:cxn modelId="{03CCF903-1000-3A4B-832D-7DC56189CB19}" srcId="{0998F60D-0A5B-934F-964C-11BD0670C67E}" destId="{97C60692-CE25-8D42-A0FB-916B2C612704}" srcOrd="1" destOrd="0" parTransId="{D95970C5-D9B3-584C-B54C-10FF8BCB9058}" sibTransId="{E492EBCF-5951-FF4E-B618-520A7B0C7C86}"/>
    <dgm:cxn modelId="{4C58AD06-B1C8-3949-BBE0-D156ACBB31B7}" srcId="{0998F60D-0A5B-934F-964C-11BD0670C67E}" destId="{E665A6E9-3E2A-D348-8FBB-3277DC57F8B2}" srcOrd="0" destOrd="0" parTransId="{973ABEC2-353A-7643-B1FB-73AC763A8AFF}" sibTransId="{BBE10B31-CDBC-094E-B2DA-2B914338CD28}"/>
    <dgm:cxn modelId="{A613EE09-559A-144C-9EE4-93C3F8B8825B}" type="presOf" srcId="{41E36B90-A9B8-094F-849E-70FF586726BD}" destId="{613790E7-558C-014E-8248-4F94B10AFBCD}" srcOrd="0" destOrd="0" presId="urn:microsoft.com/office/officeart/2005/8/layout/hierarchy4"/>
    <dgm:cxn modelId="{4257900B-DCBF-6B4D-AC27-76DA9CE20BC3}" type="presOf" srcId="{0998F60D-0A5B-934F-964C-11BD0670C67E}" destId="{487AE418-1109-7D48-8502-B10417662904}" srcOrd="0" destOrd="0" presId="urn:microsoft.com/office/officeart/2005/8/layout/hierarchy4"/>
    <dgm:cxn modelId="{8D9C4C14-6E1C-EE46-9E34-48318F1A165C}" srcId="{672CD119-8DD9-0A47-9D35-8ED4A64176F7}" destId="{1D92D489-2FA4-5842-87E8-1800F02F3D24}" srcOrd="1" destOrd="0" parTransId="{8C36CCFA-ADE3-6B47-B1B4-15972C665023}" sibTransId="{AD01188C-6308-0945-BA65-1CA3D443C4B6}"/>
    <dgm:cxn modelId="{FA0E1D1B-4952-A846-AABD-D9A1A0CCF916}" type="presOf" srcId="{AD06699E-0C04-EA42-AA63-5B75DB918D5E}" destId="{ED9EE849-C3B2-5B4B-8928-C92826FCCF13}" srcOrd="0" destOrd="0" presId="urn:microsoft.com/office/officeart/2005/8/layout/hierarchy4"/>
    <dgm:cxn modelId="{1C12E62D-1729-9145-993F-5019643AF730}" srcId="{41E36B90-A9B8-094F-849E-70FF586726BD}" destId="{53B3CF37-9FB8-D247-80A8-5C446C0BCA4B}" srcOrd="0" destOrd="0" parTransId="{1A725357-A112-BA42-B4DD-856738D32DFD}" sibTransId="{DED37166-B209-584B-91BD-6503F617B7B2}"/>
    <dgm:cxn modelId="{69F46034-C453-AD48-BE70-C773EAD86EA2}" type="presOf" srcId="{A3A8D93F-BC8B-A545-A20F-B7F9E4600746}" destId="{73085571-3DD3-4B42-BB2C-E1E942A84470}" srcOrd="0" destOrd="0" presId="urn:microsoft.com/office/officeart/2005/8/layout/hierarchy4"/>
    <dgm:cxn modelId="{6D27DE3B-1EA5-8B44-8331-8498D1682286}" type="presOf" srcId="{53B3CF37-9FB8-D247-80A8-5C446C0BCA4B}" destId="{0A8EDEEF-0B8F-4C49-BBA7-1C7381292FDE}" srcOrd="0" destOrd="0" presId="urn:microsoft.com/office/officeart/2005/8/layout/hierarchy4"/>
    <dgm:cxn modelId="{DEAA7D44-FD96-3A4C-A485-D7A82D48A72D}" srcId="{97C60692-CE25-8D42-A0FB-916B2C612704}" destId="{41E36B90-A9B8-094F-849E-70FF586726BD}" srcOrd="0" destOrd="0" parTransId="{1B9E2727-F852-9148-8D4F-1AB6F98FC17B}" sibTransId="{CB0477C0-9F3D-5A4B-839C-81C699CD6E1F}"/>
    <dgm:cxn modelId="{D8993849-AF5D-6347-A407-C9847A833841}" type="presOf" srcId="{672CD119-8DD9-0A47-9D35-8ED4A64176F7}" destId="{866ED373-4A6A-4242-96F6-31ED9FDEDE17}" srcOrd="0" destOrd="0" presId="urn:microsoft.com/office/officeart/2005/8/layout/hierarchy4"/>
    <dgm:cxn modelId="{F5F5D753-735B-7844-B432-082B1500981D}" type="presOf" srcId="{E665A6E9-3E2A-D348-8FBB-3277DC57F8B2}" destId="{EFD73942-7CA2-824E-AEA4-89F59B4080B3}" srcOrd="0" destOrd="0" presId="urn:microsoft.com/office/officeart/2005/8/layout/hierarchy4"/>
    <dgm:cxn modelId="{C9070E54-71C5-634A-85E4-4134085261A9}" srcId="{97C60692-CE25-8D42-A0FB-916B2C612704}" destId="{A209DCA4-5318-1F4F-B9FC-31AC7EE30596}" srcOrd="1" destOrd="0" parTransId="{72FD16CB-A0FB-7745-807E-8D191953B08C}" sibTransId="{342DD75B-0281-3549-8C04-F6FB8BED7D83}"/>
    <dgm:cxn modelId="{F1FF3A77-9788-AD4E-9641-9783F2917423}" type="presOf" srcId="{801A4052-2F9E-7B4D-988F-6EDA35027E40}" destId="{388CC943-F2F0-D545-A971-26B38C9A14DC}" srcOrd="0" destOrd="0" presId="urn:microsoft.com/office/officeart/2005/8/layout/hierarchy4"/>
    <dgm:cxn modelId="{5504E877-D46C-CB47-AEDA-BC70D67675C6}" srcId="{A209DCA4-5318-1F4F-B9FC-31AC7EE30596}" destId="{7C449DBC-336C-1C43-932E-56BB27F929F6}" srcOrd="0" destOrd="0" parTransId="{8228186A-6743-9F4D-8834-A210041221C0}" sibTransId="{A1912A08-6553-984A-AD94-08ED70DDF9D0}"/>
    <dgm:cxn modelId="{A651508F-80E9-214B-A7EC-A4A225B482FB}" type="presOf" srcId="{80AEF599-6270-BE4C-840A-9D19C22B3D0D}" destId="{7438F191-F176-5347-9037-65E497A81CF4}" srcOrd="0" destOrd="0" presId="urn:microsoft.com/office/officeart/2005/8/layout/hierarchy4"/>
    <dgm:cxn modelId="{6277F396-1D39-5A48-8CC6-530F20A4C01B}" type="presOf" srcId="{97C60692-CE25-8D42-A0FB-916B2C612704}" destId="{9F719EE2-B8BC-CA46-847A-64BF25E0D84C}" srcOrd="0" destOrd="0" presId="urn:microsoft.com/office/officeart/2005/8/layout/hierarchy4"/>
    <dgm:cxn modelId="{A81E5398-EC86-6141-8F4D-B89494481D3F}" srcId="{E665A6E9-3E2A-D348-8FBB-3277DC57F8B2}" destId="{672CD119-8DD9-0A47-9D35-8ED4A64176F7}" srcOrd="1" destOrd="0" parTransId="{9985AAB8-0774-684C-B525-5604A8A48C63}" sibTransId="{B78BFE7F-42C9-6A44-8231-A738865FBE95}"/>
    <dgm:cxn modelId="{947ED0A2-5BB8-724E-A8E6-0F3609740D1C}" type="presOf" srcId="{A209DCA4-5318-1F4F-B9FC-31AC7EE30596}" destId="{0C1F8C63-7AC4-044B-9D78-4E7C6B3EFA97}" srcOrd="0" destOrd="0" presId="urn:microsoft.com/office/officeart/2005/8/layout/hierarchy4"/>
    <dgm:cxn modelId="{0413D2A3-B9FA-8E4B-A286-876A5F7EBA72}" srcId="{E665A6E9-3E2A-D348-8FBB-3277DC57F8B2}" destId="{D1D1C074-AB1F-0145-8966-39E395CA2A10}" srcOrd="0" destOrd="0" parTransId="{242FF263-66ED-D24B-B3C1-609896395BBC}" sibTransId="{E2179A44-7BFE-0740-93AE-E52526F5A376}"/>
    <dgm:cxn modelId="{D99D4FB2-01F4-D446-BFE2-F0E7FBB5924A}" type="presOf" srcId="{7C449DBC-336C-1C43-932E-56BB27F929F6}" destId="{F81BF1B6-CC80-CF49-8C9A-71909D9FCF20}" srcOrd="0" destOrd="0" presId="urn:microsoft.com/office/officeart/2005/8/layout/hierarchy4"/>
    <dgm:cxn modelId="{CB4385B5-6533-8E4F-B5E4-8A8B75D0E9BB}" srcId="{D1D1C074-AB1F-0145-8966-39E395CA2A10}" destId="{A3A8D93F-BC8B-A545-A20F-B7F9E4600746}" srcOrd="0" destOrd="0" parTransId="{B1846295-8179-A044-80B0-8B4F41AE3FCF}" sibTransId="{CEA5DB29-727B-E146-A511-6BFA630D6642}"/>
    <dgm:cxn modelId="{A94066DA-1037-E848-91D3-3A124F7DD822}" srcId="{D1D1C074-AB1F-0145-8966-39E395CA2A10}" destId="{801A4052-2F9E-7B4D-988F-6EDA35027E40}" srcOrd="1" destOrd="0" parTransId="{B8C1F516-D69B-B84B-8D15-51E3C98A9B83}" sibTransId="{2FF4F670-F05E-E64F-9E0F-E78184ECBCB7}"/>
    <dgm:cxn modelId="{B1B1C8DE-C5CD-C84A-956E-A85D4C80847A}" type="presOf" srcId="{D1D1C074-AB1F-0145-8966-39E395CA2A10}" destId="{EB5E25B9-EACB-DC47-B80D-EECE98E61E9C}" srcOrd="0" destOrd="0" presId="urn:microsoft.com/office/officeart/2005/8/layout/hierarchy4"/>
    <dgm:cxn modelId="{3A470AE2-D82B-564D-9286-390F8D975D41}" type="presOf" srcId="{1D92D489-2FA4-5842-87E8-1800F02F3D24}" destId="{7D658B62-C8B6-894B-86BE-E21716A95FCF}" srcOrd="0" destOrd="0" presId="urn:microsoft.com/office/officeart/2005/8/layout/hierarchy4"/>
    <dgm:cxn modelId="{D76F7EF6-1F57-814A-BEBA-3E949731BC30}" srcId="{672CD119-8DD9-0A47-9D35-8ED4A64176F7}" destId="{80AEF599-6270-BE4C-840A-9D19C22B3D0D}" srcOrd="0" destOrd="0" parTransId="{92296856-F3D5-5B41-B7B6-5CC20EFF7CDF}" sibTransId="{C49C914F-EFDB-934E-B254-9440E09E80BE}"/>
    <dgm:cxn modelId="{7E5D1CFA-0421-954E-8454-4EFBEE11ABEB}" srcId="{A209DCA4-5318-1F4F-B9FC-31AC7EE30596}" destId="{AD06699E-0C04-EA42-AA63-5B75DB918D5E}" srcOrd="1" destOrd="0" parTransId="{A7B81F6E-00BF-5647-9E5D-EC84F70F09BF}" sibTransId="{C992873B-3C8B-0245-AF23-F8558CD0DBAD}"/>
    <dgm:cxn modelId="{440B2CFE-A68D-2948-9885-4C3A470FB84F}" type="presParOf" srcId="{487AE418-1109-7D48-8502-B10417662904}" destId="{FAF90C42-6E09-4E4A-9AE5-23205CDB704C}" srcOrd="0" destOrd="0" presId="urn:microsoft.com/office/officeart/2005/8/layout/hierarchy4"/>
    <dgm:cxn modelId="{ACF86FF1-EC63-F645-95C8-2F72D695FCB3}" type="presParOf" srcId="{FAF90C42-6E09-4E4A-9AE5-23205CDB704C}" destId="{EFD73942-7CA2-824E-AEA4-89F59B4080B3}" srcOrd="0" destOrd="0" presId="urn:microsoft.com/office/officeart/2005/8/layout/hierarchy4"/>
    <dgm:cxn modelId="{55979DF5-0729-4A42-9833-8F82E4882054}" type="presParOf" srcId="{FAF90C42-6E09-4E4A-9AE5-23205CDB704C}" destId="{103D46F6-E4A1-754D-8430-986E1EC17DFA}" srcOrd="1" destOrd="0" presId="urn:microsoft.com/office/officeart/2005/8/layout/hierarchy4"/>
    <dgm:cxn modelId="{AA6F486D-8127-D04D-822A-CB3B35F4F3AE}" type="presParOf" srcId="{FAF90C42-6E09-4E4A-9AE5-23205CDB704C}" destId="{467588DB-AF79-1A4E-BB53-3B9C4EC9308C}" srcOrd="2" destOrd="0" presId="urn:microsoft.com/office/officeart/2005/8/layout/hierarchy4"/>
    <dgm:cxn modelId="{06B85A55-50C5-3D42-A8A8-28EE350ADB59}" type="presParOf" srcId="{467588DB-AF79-1A4E-BB53-3B9C4EC9308C}" destId="{036B57FA-286A-FB4F-9B1A-FB39013B4918}" srcOrd="0" destOrd="0" presId="urn:microsoft.com/office/officeart/2005/8/layout/hierarchy4"/>
    <dgm:cxn modelId="{EADB3017-9B74-D648-9656-2F320019FCD5}" type="presParOf" srcId="{036B57FA-286A-FB4F-9B1A-FB39013B4918}" destId="{EB5E25B9-EACB-DC47-B80D-EECE98E61E9C}" srcOrd="0" destOrd="0" presId="urn:microsoft.com/office/officeart/2005/8/layout/hierarchy4"/>
    <dgm:cxn modelId="{A3FE4F8B-916D-234D-9619-BCF442FE075A}" type="presParOf" srcId="{036B57FA-286A-FB4F-9B1A-FB39013B4918}" destId="{85086992-19D5-A14C-B122-97D35D794855}" srcOrd="1" destOrd="0" presId="urn:microsoft.com/office/officeart/2005/8/layout/hierarchy4"/>
    <dgm:cxn modelId="{6D1779C8-D251-3B4A-91B0-D0CFE991DA91}" type="presParOf" srcId="{036B57FA-286A-FB4F-9B1A-FB39013B4918}" destId="{CA8FE7C1-A97D-2744-BD6B-64EBC9A4B0ED}" srcOrd="2" destOrd="0" presId="urn:microsoft.com/office/officeart/2005/8/layout/hierarchy4"/>
    <dgm:cxn modelId="{88157FEB-793D-A647-B917-EC9B7341B23B}" type="presParOf" srcId="{CA8FE7C1-A97D-2744-BD6B-64EBC9A4B0ED}" destId="{626EAB0C-D9DA-7A49-894B-B785723E9918}" srcOrd="0" destOrd="0" presId="urn:microsoft.com/office/officeart/2005/8/layout/hierarchy4"/>
    <dgm:cxn modelId="{E46F13C5-3477-954A-9E92-251D4159767D}" type="presParOf" srcId="{626EAB0C-D9DA-7A49-894B-B785723E9918}" destId="{73085571-3DD3-4B42-BB2C-E1E942A84470}" srcOrd="0" destOrd="0" presId="urn:microsoft.com/office/officeart/2005/8/layout/hierarchy4"/>
    <dgm:cxn modelId="{03D194A3-C8DF-AC4A-AB3E-B89CBCBA4A0B}" type="presParOf" srcId="{626EAB0C-D9DA-7A49-894B-B785723E9918}" destId="{88458310-59DF-F543-90A4-8AD6AF5E1E82}" srcOrd="1" destOrd="0" presId="urn:microsoft.com/office/officeart/2005/8/layout/hierarchy4"/>
    <dgm:cxn modelId="{7E214EA7-E849-4542-AD76-4E08258BC6B6}" type="presParOf" srcId="{CA8FE7C1-A97D-2744-BD6B-64EBC9A4B0ED}" destId="{01C3AD21-9B0E-6E43-91D2-1EA3CABA83B2}" srcOrd="1" destOrd="0" presId="urn:microsoft.com/office/officeart/2005/8/layout/hierarchy4"/>
    <dgm:cxn modelId="{F5D64F7A-0A45-D545-90ED-BF4401F4FD11}" type="presParOf" srcId="{CA8FE7C1-A97D-2744-BD6B-64EBC9A4B0ED}" destId="{83B4AE81-BEA0-B344-BB92-EEB2477CF3E9}" srcOrd="2" destOrd="0" presId="urn:microsoft.com/office/officeart/2005/8/layout/hierarchy4"/>
    <dgm:cxn modelId="{CAE239A3-3DD5-2C46-989E-2611315CFCC0}" type="presParOf" srcId="{83B4AE81-BEA0-B344-BB92-EEB2477CF3E9}" destId="{388CC943-F2F0-D545-A971-26B38C9A14DC}" srcOrd="0" destOrd="0" presId="urn:microsoft.com/office/officeart/2005/8/layout/hierarchy4"/>
    <dgm:cxn modelId="{EFC1CCB6-BB9F-5145-9070-997C917BD650}" type="presParOf" srcId="{83B4AE81-BEA0-B344-BB92-EEB2477CF3E9}" destId="{2C2648E4-5A5E-5F4E-B244-EEDAC7C9FA5E}" srcOrd="1" destOrd="0" presId="urn:microsoft.com/office/officeart/2005/8/layout/hierarchy4"/>
    <dgm:cxn modelId="{F2DBFD95-4145-0E42-BECC-ECAF25EE4D8A}" type="presParOf" srcId="{467588DB-AF79-1A4E-BB53-3B9C4EC9308C}" destId="{86775195-6A10-7847-B219-F4905E258525}" srcOrd="1" destOrd="0" presId="urn:microsoft.com/office/officeart/2005/8/layout/hierarchy4"/>
    <dgm:cxn modelId="{90D6390E-373A-B642-9337-F577D3D3BD41}" type="presParOf" srcId="{467588DB-AF79-1A4E-BB53-3B9C4EC9308C}" destId="{5B56AF51-4453-A34B-AAD2-D4BF72477DA9}" srcOrd="2" destOrd="0" presId="urn:microsoft.com/office/officeart/2005/8/layout/hierarchy4"/>
    <dgm:cxn modelId="{4EFEFF10-0CB9-D549-83E0-786E9983B766}" type="presParOf" srcId="{5B56AF51-4453-A34B-AAD2-D4BF72477DA9}" destId="{866ED373-4A6A-4242-96F6-31ED9FDEDE17}" srcOrd="0" destOrd="0" presId="urn:microsoft.com/office/officeart/2005/8/layout/hierarchy4"/>
    <dgm:cxn modelId="{1E9C61CB-9BE6-0640-9ED9-EBF833BAEF73}" type="presParOf" srcId="{5B56AF51-4453-A34B-AAD2-D4BF72477DA9}" destId="{ABF294EA-79D8-3143-9E93-7319883D930D}" srcOrd="1" destOrd="0" presId="urn:microsoft.com/office/officeart/2005/8/layout/hierarchy4"/>
    <dgm:cxn modelId="{7A842FEA-2B84-3943-A2F6-3A5645BD394F}" type="presParOf" srcId="{5B56AF51-4453-A34B-AAD2-D4BF72477DA9}" destId="{E61C10FA-0666-9A47-84C8-880882D13D4B}" srcOrd="2" destOrd="0" presId="urn:microsoft.com/office/officeart/2005/8/layout/hierarchy4"/>
    <dgm:cxn modelId="{D4EBF54E-7292-B64C-962D-65A0F7E8D4E0}" type="presParOf" srcId="{E61C10FA-0666-9A47-84C8-880882D13D4B}" destId="{27171901-DD80-964A-B062-170FBD4179FD}" srcOrd="0" destOrd="0" presId="urn:microsoft.com/office/officeart/2005/8/layout/hierarchy4"/>
    <dgm:cxn modelId="{05110FAB-3C6A-6A40-A19D-5860C5311F6E}" type="presParOf" srcId="{27171901-DD80-964A-B062-170FBD4179FD}" destId="{7438F191-F176-5347-9037-65E497A81CF4}" srcOrd="0" destOrd="0" presId="urn:microsoft.com/office/officeart/2005/8/layout/hierarchy4"/>
    <dgm:cxn modelId="{DBB24C66-CE16-444A-8C58-0BB6F1A24EC6}" type="presParOf" srcId="{27171901-DD80-964A-B062-170FBD4179FD}" destId="{17941A9D-794F-FE4B-AF3A-3F61C398D635}" srcOrd="1" destOrd="0" presId="urn:microsoft.com/office/officeart/2005/8/layout/hierarchy4"/>
    <dgm:cxn modelId="{765DF924-C412-964B-BF27-F2DAB65F2B0C}" type="presParOf" srcId="{E61C10FA-0666-9A47-84C8-880882D13D4B}" destId="{3B15039E-5DD4-9A42-A836-E40D53BE18E2}" srcOrd="1" destOrd="0" presId="urn:microsoft.com/office/officeart/2005/8/layout/hierarchy4"/>
    <dgm:cxn modelId="{AD3952FE-2CC0-C249-8739-1E2C5A1B1C69}" type="presParOf" srcId="{E61C10FA-0666-9A47-84C8-880882D13D4B}" destId="{B352F261-E765-2D45-9E65-764088D6AD55}" srcOrd="2" destOrd="0" presId="urn:microsoft.com/office/officeart/2005/8/layout/hierarchy4"/>
    <dgm:cxn modelId="{AF0A55E0-A780-124A-9BE6-1696D235A805}" type="presParOf" srcId="{B352F261-E765-2D45-9E65-764088D6AD55}" destId="{7D658B62-C8B6-894B-86BE-E21716A95FCF}" srcOrd="0" destOrd="0" presId="urn:microsoft.com/office/officeart/2005/8/layout/hierarchy4"/>
    <dgm:cxn modelId="{A3FDEA5B-F622-2546-AEF4-31E7035B084B}" type="presParOf" srcId="{B352F261-E765-2D45-9E65-764088D6AD55}" destId="{5073A42F-7E73-AE4A-BD3C-4312DD9D6374}" srcOrd="1" destOrd="0" presId="urn:microsoft.com/office/officeart/2005/8/layout/hierarchy4"/>
    <dgm:cxn modelId="{D46E8579-4871-F64B-AF89-05A2357DA00A}" type="presParOf" srcId="{487AE418-1109-7D48-8502-B10417662904}" destId="{28030C6E-4160-F841-B839-5A337A6B491F}" srcOrd="1" destOrd="0" presId="urn:microsoft.com/office/officeart/2005/8/layout/hierarchy4"/>
    <dgm:cxn modelId="{0C09FDDF-5B31-7C4E-ADB3-5F69EC7D8EAE}" type="presParOf" srcId="{487AE418-1109-7D48-8502-B10417662904}" destId="{DD7A8A13-538B-3B41-AF17-2B5C7576EC7A}" srcOrd="2" destOrd="0" presId="urn:microsoft.com/office/officeart/2005/8/layout/hierarchy4"/>
    <dgm:cxn modelId="{73D1613F-1E5F-8849-B8D1-063B1E47FB7B}" type="presParOf" srcId="{DD7A8A13-538B-3B41-AF17-2B5C7576EC7A}" destId="{9F719EE2-B8BC-CA46-847A-64BF25E0D84C}" srcOrd="0" destOrd="0" presId="urn:microsoft.com/office/officeart/2005/8/layout/hierarchy4"/>
    <dgm:cxn modelId="{996F7D74-82BC-4049-8F5B-B2CEB01D84D6}" type="presParOf" srcId="{DD7A8A13-538B-3B41-AF17-2B5C7576EC7A}" destId="{99034103-0FD0-5540-BCCC-49677EE64CDE}" srcOrd="1" destOrd="0" presId="urn:microsoft.com/office/officeart/2005/8/layout/hierarchy4"/>
    <dgm:cxn modelId="{CD4752F1-1374-6540-873D-D446113D3EA6}" type="presParOf" srcId="{DD7A8A13-538B-3B41-AF17-2B5C7576EC7A}" destId="{FCCCB19A-18EA-1B4E-9C4B-F5EB36A1A398}" srcOrd="2" destOrd="0" presId="urn:microsoft.com/office/officeart/2005/8/layout/hierarchy4"/>
    <dgm:cxn modelId="{75E5452D-CE19-3348-9F48-70DF7B62AB17}" type="presParOf" srcId="{FCCCB19A-18EA-1B4E-9C4B-F5EB36A1A398}" destId="{29E53510-6950-6F44-8DDE-256606034BEF}" srcOrd="0" destOrd="0" presId="urn:microsoft.com/office/officeart/2005/8/layout/hierarchy4"/>
    <dgm:cxn modelId="{90782DE6-94FA-1445-A87C-1DD2A2CF6D03}" type="presParOf" srcId="{29E53510-6950-6F44-8DDE-256606034BEF}" destId="{613790E7-558C-014E-8248-4F94B10AFBCD}" srcOrd="0" destOrd="0" presId="urn:microsoft.com/office/officeart/2005/8/layout/hierarchy4"/>
    <dgm:cxn modelId="{DC7C8534-28F2-8D49-957E-17C50B8EBF72}" type="presParOf" srcId="{29E53510-6950-6F44-8DDE-256606034BEF}" destId="{B80C0B84-3405-474C-AA73-0BF7860CD676}" srcOrd="1" destOrd="0" presId="urn:microsoft.com/office/officeart/2005/8/layout/hierarchy4"/>
    <dgm:cxn modelId="{DC5AEB4A-D83D-BA4E-98F0-B03FDA9E8096}" type="presParOf" srcId="{29E53510-6950-6F44-8DDE-256606034BEF}" destId="{251D47BA-32A3-5D40-888B-2A72DA6936BD}" srcOrd="2" destOrd="0" presId="urn:microsoft.com/office/officeart/2005/8/layout/hierarchy4"/>
    <dgm:cxn modelId="{0E42BD59-B786-C24D-8ACA-A095B5A7C1B9}" type="presParOf" srcId="{251D47BA-32A3-5D40-888B-2A72DA6936BD}" destId="{B0FDE36E-96F4-2844-9042-D898746BE2C5}" srcOrd="0" destOrd="0" presId="urn:microsoft.com/office/officeart/2005/8/layout/hierarchy4"/>
    <dgm:cxn modelId="{36CFF3AC-F414-1741-B4F9-09F52E27CB05}" type="presParOf" srcId="{B0FDE36E-96F4-2844-9042-D898746BE2C5}" destId="{0A8EDEEF-0B8F-4C49-BBA7-1C7381292FDE}" srcOrd="0" destOrd="0" presId="urn:microsoft.com/office/officeart/2005/8/layout/hierarchy4"/>
    <dgm:cxn modelId="{27FF155E-0963-B441-9B95-28BC5056D1A7}" type="presParOf" srcId="{B0FDE36E-96F4-2844-9042-D898746BE2C5}" destId="{91919A7B-1E12-FB4B-A585-26EB28B1728C}" srcOrd="1" destOrd="0" presId="urn:microsoft.com/office/officeart/2005/8/layout/hierarchy4"/>
    <dgm:cxn modelId="{8E558539-F0F4-694A-AB58-33A126B6ACE7}" type="presParOf" srcId="{FCCCB19A-18EA-1B4E-9C4B-F5EB36A1A398}" destId="{CAADCAD7-7162-0040-B56D-088C50512033}" srcOrd="1" destOrd="0" presId="urn:microsoft.com/office/officeart/2005/8/layout/hierarchy4"/>
    <dgm:cxn modelId="{81D256ED-D728-5A4C-93C2-2E17DB026221}" type="presParOf" srcId="{FCCCB19A-18EA-1B4E-9C4B-F5EB36A1A398}" destId="{0C06A2E7-4AED-864C-9E8F-BA151DF7B1B2}" srcOrd="2" destOrd="0" presId="urn:microsoft.com/office/officeart/2005/8/layout/hierarchy4"/>
    <dgm:cxn modelId="{9FB1FF7D-5DB6-0243-8A3B-18463DA7FB33}" type="presParOf" srcId="{0C06A2E7-4AED-864C-9E8F-BA151DF7B1B2}" destId="{0C1F8C63-7AC4-044B-9D78-4E7C6B3EFA97}" srcOrd="0" destOrd="0" presId="urn:microsoft.com/office/officeart/2005/8/layout/hierarchy4"/>
    <dgm:cxn modelId="{B4644ABE-579E-4A4D-89F0-7F3D86E6D688}" type="presParOf" srcId="{0C06A2E7-4AED-864C-9E8F-BA151DF7B1B2}" destId="{A56BB835-BFA9-BF45-9D8C-C3D7DAE1291E}" srcOrd="1" destOrd="0" presId="urn:microsoft.com/office/officeart/2005/8/layout/hierarchy4"/>
    <dgm:cxn modelId="{BDFBFD83-C7F9-224E-ABEA-B8688A3C2502}" type="presParOf" srcId="{0C06A2E7-4AED-864C-9E8F-BA151DF7B1B2}" destId="{EA526AFB-F011-7D40-A87F-097E1B4F8519}" srcOrd="2" destOrd="0" presId="urn:microsoft.com/office/officeart/2005/8/layout/hierarchy4"/>
    <dgm:cxn modelId="{05EFE455-76B4-064B-8255-7634E96B31FB}" type="presParOf" srcId="{EA526AFB-F011-7D40-A87F-097E1B4F8519}" destId="{F2022589-1B09-7344-873B-C1DFC96C44D1}" srcOrd="0" destOrd="0" presId="urn:microsoft.com/office/officeart/2005/8/layout/hierarchy4"/>
    <dgm:cxn modelId="{3A18E77B-3D14-7F42-B090-DD377220A897}" type="presParOf" srcId="{F2022589-1B09-7344-873B-C1DFC96C44D1}" destId="{F81BF1B6-CC80-CF49-8C9A-71909D9FCF20}" srcOrd="0" destOrd="0" presId="urn:microsoft.com/office/officeart/2005/8/layout/hierarchy4"/>
    <dgm:cxn modelId="{4605F0AC-6A7D-8E4F-AA6F-C7D11AD4C05F}" type="presParOf" srcId="{F2022589-1B09-7344-873B-C1DFC96C44D1}" destId="{99ABE8BD-3D72-0A4F-B871-A6F50B6BC45D}" srcOrd="1" destOrd="0" presId="urn:microsoft.com/office/officeart/2005/8/layout/hierarchy4"/>
    <dgm:cxn modelId="{BD16A31C-9A01-074F-94CD-46B4558BDC4E}" type="presParOf" srcId="{EA526AFB-F011-7D40-A87F-097E1B4F8519}" destId="{B38E4558-7C3D-A141-A888-65CFCFB691D4}" srcOrd="1" destOrd="0" presId="urn:microsoft.com/office/officeart/2005/8/layout/hierarchy4"/>
    <dgm:cxn modelId="{865AD688-1F25-1F45-96F7-18E8EE5B8CD5}" type="presParOf" srcId="{EA526AFB-F011-7D40-A87F-097E1B4F8519}" destId="{1255300F-3CBF-E042-AE57-BBB61A896249}" srcOrd="2" destOrd="0" presId="urn:microsoft.com/office/officeart/2005/8/layout/hierarchy4"/>
    <dgm:cxn modelId="{2C21C7FF-A738-294F-9BC8-1FFE14C36A6E}" type="presParOf" srcId="{1255300F-3CBF-E042-AE57-BBB61A896249}" destId="{ED9EE849-C3B2-5B4B-8928-C92826FCCF13}" srcOrd="0" destOrd="0" presId="urn:microsoft.com/office/officeart/2005/8/layout/hierarchy4"/>
    <dgm:cxn modelId="{044DB2E4-2330-B640-9AB2-7F764B986C3E}" type="presParOf" srcId="{1255300F-3CBF-E042-AE57-BBB61A896249}" destId="{7616E59F-FE75-EC4D-9CA9-9FCD3596297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998F60D-0A5B-934F-964C-11BD0670C67E}" type="doc">
      <dgm:prSet loTypeId="urn:microsoft.com/office/officeart/2005/8/layout/hierarchy4" loCatId="" qsTypeId="urn:microsoft.com/office/officeart/2005/8/quickstyle/simple1" qsCatId="simple" csTypeId="urn:microsoft.com/office/officeart/2005/8/colors/accent2_4" csCatId="accent2" phldr="1"/>
      <dgm:spPr/>
      <dgm:t>
        <a:bodyPr/>
        <a:lstStyle/>
        <a:p>
          <a:endParaRPr lang="zh-CN" altLang="en-US"/>
        </a:p>
      </dgm:t>
    </dgm:pt>
    <dgm:pt modelId="{E665A6E9-3E2A-D348-8FBB-3277DC57F8B2}">
      <dgm:prSet phldrT="[文本]"/>
      <dgm:spPr>
        <a:solidFill>
          <a:srgbClr val="1140B3"/>
        </a:solidFill>
      </dgm:spPr>
      <dgm:t>
        <a:bodyPr/>
        <a:lstStyle/>
        <a:p>
          <a:r>
            <a:rPr lang="en-US" altLang="zh-CN" dirty="0"/>
            <a:t>Day1</a:t>
          </a:r>
          <a:endParaRPr lang="zh-CN" altLang="en-US" dirty="0"/>
        </a:p>
      </dgm:t>
    </dgm:pt>
    <dgm:pt modelId="{973ABEC2-353A-7643-B1FB-73AC763A8AFF}" type="parTrans" cxnId="{4C58AD06-B1C8-3949-BBE0-D156ACBB31B7}">
      <dgm:prSet/>
      <dgm:spPr/>
      <dgm:t>
        <a:bodyPr/>
        <a:lstStyle/>
        <a:p>
          <a:endParaRPr lang="zh-CN" altLang="en-US"/>
        </a:p>
      </dgm:t>
    </dgm:pt>
    <dgm:pt modelId="{BBE10B31-CDBC-094E-B2DA-2B914338CD28}" type="sibTrans" cxnId="{4C58AD06-B1C8-3949-BBE0-D156ACBB31B7}">
      <dgm:prSet/>
      <dgm:spPr/>
      <dgm:t>
        <a:bodyPr/>
        <a:lstStyle/>
        <a:p>
          <a:endParaRPr lang="zh-CN" altLang="en-US"/>
        </a:p>
      </dgm:t>
    </dgm:pt>
    <dgm:pt modelId="{D1D1C074-AB1F-0145-8966-39E395CA2A10}">
      <dgm:prSet phldrT="[文本]"/>
      <dgm:spPr>
        <a:solidFill>
          <a:srgbClr val="008EB3"/>
        </a:solidFill>
      </dgm:spPr>
      <dgm:t>
        <a:bodyPr/>
        <a:lstStyle/>
        <a:p>
          <a:r>
            <a:rPr lang="en-US" altLang="zh-CN" dirty="0"/>
            <a:t>Detecting</a:t>
          </a:r>
          <a:r>
            <a:rPr lang="zh-CN" altLang="en-US" dirty="0"/>
            <a:t> </a:t>
          </a:r>
          <a:r>
            <a:rPr lang="en-US" altLang="zh-CN" dirty="0"/>
            <a:t>selection</a:t>
          </a:r>
          <a:r>
            <a:rPr lang="zh-CN" altLang="en-US" dirty="0"/>
            <a:t> </a:t>
          </a:r>
          <a:r>
            <a:rPr lang="en-US" altLang="zh-CN" dirty="0"/>
            <a:t>target</a:t>
          </a:r>
          <a:endParaRPr lang="zh-CN" altLang="en-US" dirty="0"/>
        </a:p>
      </dgm:t>
    </dgm:pt>
    <dgm:pt modelId="{242FF263-66ED-D24B-B3C1-609896395BBC}" type="parTrans" cxnId="{0413D2A3-B9FA-8E4B-A286-876A5F7EBA72}">
      <dgm:prSet/>
      <dgm:spPr/>
      <dgm:t>
        <a:bodyPr/>
        <a:lstStyle/>
        <a:p>
          <a:endParaRPr lang="zh-CN" altLang="en-US"/>
        </a:p>
      </dgm:t>
    </dgm:pt>
    <dgm:pt modelId="{E2179A44-7BFE-0740-93AE-E52526F5A376}" type="sibTrans" cxnId="{0413D2A3-B9FA-8E4B-A286-876A5F7EBA72}">
      <dgm:prSet/>
      <dgm:spPr/>
      <dgm:t>
        <a:bodyPr/>
        <a:lstStyle/>
        <a:p>
          <a:endParaRPr lang="zh-CN" altLang="en-US"/>
        </a:p>
      </dgm:t>
    </dgm:pt>
    <dgm:pt modelId="{672CD119-8DD9-0A47-9D35-8ED4A64176F7}">
      <dgm:prSet phldrT="[文本]"/>
      <dgm:spPr>
        <a:solidFill>
          <a:srgbClr val="17995F"/>
        </a:solidFill>
      </dgm:spPr>
      <dgm:t>
        <a:bodyPr/>
        <a:lstStyle/>
        <a:p>
          <a:r>
            <a:rPr lang="en-US" altLang="zh-CN" dirty="0"/>
            <a:t>Reconstruct</a:t>
          </a:r>
          <a:r>
            <a:rPr lang="zh-CN" altLang="en-US" dirty="0"/>
            <a:t> </a:t>
          </a:r>
          <a:r>
            <a:rPr lang="en-US" altLang="zh-CN" dirty="0"/>
            <a:t>haplotype</a:t>
          </a:r>
          <a:r>
            <a:rPr lang="zh-CN" altLang="en-US" dirty="0"/>
            <a:t> </a:t>
          </a:r>
          <a:r>
            <a:rPr lang="en-US" altLang="zh-CN" dirty="0"/>
            <a:t>blocks</a:t>
          </a:r>
          <a:endParaRPr lang="zh-CN" altLang="en-US" dirty="0"/>
        </a:p>
      </dgm:t>
    </dgm:pt>
    <dgm:pt modelId="{9985AAB8-0774-684C-B525-5604A8A48C63}" type="parTrans" cxnId="{A81E5398-EC86-6141-8F4D-B89494481D3F}">
      <dgm:prSet/>
      <dgm:spPr/>
      <dgm:t>
        <a:bodyPr/>
        <a:lstStyle/>
        <a:p>
          <a:endParaRPr lang="zh-CN" altLang="en-US"/>
        </a:p>
      </dgm:t>
    </dgm:pt>
    <dgm:pt modelId="{B78BFE7F-42C9-6A44-8231-A738865FBE95}" type="sibTrans" cxnId="{A81E5398-EC86-6141-8F4D-B89494481D3F}">
      <dgm:prSet/>
      <dgm:spPr/>
      <dgm:t>
        <a:bodyPr/>
        <a:lstStyle/>
        <a:p>
          <a:endParaRPr lang="zh-CN" altLang="en-US"/>
        </a:p>
      </dgm:t>
    </dgm:pt>
    <dgm:pt modelId="{97C60692-CE25-8D42-A0FB-916B2C612704}">
      <dgm:prSet/>
      <dgm:spPr>
        <a:solidFill>
          <a:srgbClr val="B43434"/>
        </a:solidFill>
      </dgm:spPr>
      <dgm:t>
        <a:bodyPr/>
        <a:lstStyle/>
        <a:p>
          <a:r>
            <a:rPr lang="en-US" altLang="zh-CN" dirty="0"/>
            <a:t>Day</a:t>
          </a:r>
          <a:r>
            <a:rPr lang="zh-CN" altLang="en-US" dirty="0"/>
            <a:t> </a:t>
          </a:r>
          <a:r>
            <a:rPr lang="en-US" altLang="zh-CN" dirty="0"/>
            <a:t>2</a:t>
          </a:r>
          <a:endParaRPr lang="zh-CN" altLang="en-US" dirty="0"/>
        </a:p>
      </dgm:t>
    </dgm:pt>
    <dgm:pt modelId="{D95970C5-D9B3-584C-B54C-10FF8BCB9058}" type="parTrans" cxnId="{03CCF903-1000-3A4B-832D-7DC56189CB19}">
      <dgm:prSet/>
      <dgm:spPr/>
      <dgm:t>
        <a:bodyPr/>
        <a:lstStyle/>
        <a:p>
          <a:endParaRPr lang="zh-CN" altLang="en-US"/>
        </a:p>
      </dgm:t>
    </dgm:pt>
    <dgm:pt modelId="{E492EBCF-5951-FF4E-B618-520A7B0C7C86}" type="sibTrans" cxnId="{03CCF903-1000-3A4B-832D-7DC56189CB19}">
      <dgm:prSet/>
      <dgm:spPr/>
      <dgm:t>
        <a:bodyPr/>
        <a:lstStyle/>
        <a:p>
          <a:endParaRPr lang="zh-CN" altLang="en-US"/>
        </a:p>
      </dgm:t>
    </dgm:pt>
    <dgm:pt modelId="{41E36B90-A9B8-094F-849E-70FF586726BD}">
      <dgm:prSet/>
      <dgm:spPr>
        <a:solidFill>
          <a:srgbClr val="B35720"/>
        </a:solidFill>
      </dgm:spPr>
      <dgm:t>
        <a:bodyPr/>
        <a:lstStyle/>
        <a:p>
          <a:r>
            <a:rPr lang="en-US" altLang="zh-CN" dirty="0"/>
            <a:t>SLiM</a:t>
          </a:r>
          <a:r>
            <a:rPr lang="zh-CN" altLang="en-US" dirty="0"/>
            <a:t> </a:t>
          </a:r>
          <a:r>
            <a:rPr lang="en-US" altLang="zh-CN" dirty="0"/>
            <a:t>simulation</a:t>
          </a:r>
          <a:endParaRPr lang="zh-CN" altLang="en-US" dirty="0"/>
        </a:p>
      </dgm:t>
    </dgm:pt>
    <dgm:pt modelId="{1B9E2727-F852-9148-8D4F-1AB6F98FC17B}" type="parTrans" cxnId="{DEAA7D44-FD96-3A4C-A485-D7A82D48A72D}">
      <dgm:prSet/>
      <dgm:spPr/>
      <dgm:t>
        <a:bodyPr/>
        <a:lstStyle/>
        <a:p>
          <a:endParaRPr lang="zh-CN" altLang="en-US"/>
        </a:p>
      </dgm:t>
    </dgm:pt>
    <dgm:pt modelId="{CB0477C0-9F3D-5A4B-839C-81C699CD6E1F}" type="sibTrans" cxnId="{DEAA7D44-FD96-3A4C-A485-D7A82D48A72D}">
      <dgm:prSet/>
      <dgm:spPr/>
      <dgm:t>
        <a:bodyPr/>
        <a:lstStyle/>
        <a:p>
          <a:endParaRPr lang="zh-CN" altLang="en-US"/>
        </a:p>
      </dgm:t>
    </dgm:pt>
    <dgm:pt modelId="{A209DCA4-5318-1F4F-B9FC-31AC7EE30596}">
      <dgm:prSet/>
      <dgm:spPr>
        <a:solidFill>
          <a:srgbClr val="B38A1E"/>
        </a:solidFill>
      </dgm:spPr>
      <dgm:t>
        <a:bodyPr/>
        <a:lstStyle/>
        <a:p>
          <a:r>
            <a:rPr lang="en-US" altLang="zh-CN" dirty="0"/>
            <a:t>Model</a:t>
          </a:r>
          <a:r>
            <a:rPr lang="zh-CN" altLang="en-US" dirty="0"/>
            <a:t> </a:t>
          </a:r>
          <a:r>
            <a:rPr lang="en-US" altLang="zh-CN" dirty="0"/>
            <a:t>Fitting</a:t>
          </a:r>
          <a:endParaRPr lang="zh-CN" altLang="en-US" dirty="0"/>
        </a:p>
      </dgm:t>
    </dgm:pt>
    <dgm:pt modelId="{72FD16CB-A0FB-7745-807E-8D191953B08C}" type="parTrans" cxnId="{C9070E54-71C5-634A-85E4-4134085261A9}">
      <dgm:prSet/>
      <dgm:spPr/>
      <dgm:t>
        <a:bodyPr/>
        <a:lstStyle/>
        <a:p>
          <a:endParaRPr lang="zh-CN" altLang="en-US"/>
        </a:p>
      </dgm:t>
    </dgm:pt>
    <dgm:pt modelId="{342DD75B-0281-3549-8C04-F6FB8BED7D83}" type="sibTrans" cxnId="{C9070E54-71C5-634A-85E4-4134085261A9}">
      <dgm:prSet/>
      <dgm:spPr/>
      <dgm:t>
        <a:bodyPr/>
        <a:lstStyle/>
        <a:p>
          <a:endParaRPr lang="zh-CN" altLang="en-US"/>
        </a:p>
      </dgm:t>
    </dgm:pt>
    <dgm:pt modelId="{A3A8D93F-BC8B-A545-A20F-B7F9E4600746}">
      <dgm:prSet custT="1"/>
      <dgm:spPr>
        <a:solidFill>
          <a:srgbClr val="00CBFF"/>
        </a:solidFill>
      </dgm:spPr>
      <dgm:t>
        <a:bodyPr/>
        <a:lstStyle/>
        <a:p>
          <a:r>
            <a:rPr lang="en-US" altLang="zh-CN" sz="1600" dirty="0"/>
            <a:t>Drift</a:t>
          </a:r>
          <a:endParaRPr lang="zh-CN" altLang="en-US" sz="1600" dirty="0"/>
        </a:p>
      </dgm:t>
    </dgm:pt>
    <dgm:pt modelId="{B1846295-8179-A044-80B0-8B4F41AE3FCF}" type="parTrans" cxnId="{CB4385B5-6533-8E4F-B5E4-8A8B75D0E9BB}">
      <dgm:prSet/>
      <dgm:spPr/>
      <dgm:t>
        <a:bodyPr/>
        <a:lstStyle/>
        <a:p>
          <a:endParaRPr lang="zh-CN" altLang="en-US"/>
        </a:p>
      </dgm:t>
    </dgm:pt>
    <dgm:pt modelId="{CEA5DB29-727B-E146-A511-6BFA630D6642}" type="sibTrans" cxnId="{CB4385B5-6533-8E4F-B5E4-8A8B75D0E9BB}">
      <dgm:prSet/>
      <dgm:spPr/>
      <dgm:t>
        <a:bodyPr/>
        <a:lstStyle/>
        <a:p>
          <a:endParaRPr lang="zh-CN" altLang="en-US"/>
        </a:p>
      </dgm:t>
    </dgm:pt>
    <dgm:pt modelId="{801A4052-2F9E-7B4D-988F-6EDA35027E40}">
      <dgm:prSet custT="1"/>
      <dgm:spPr>
        <a:solidFill>
          <a:srgbClr val="00CBFF"/>
        </a:solidFill>
      </dgm:spPr>
      <dgm:t>
        <a:bodyPr/>
        <a:lstStyle/>
        <a:p>
          <a:pPr>
            <a:buNone/>
          </a:pPr>
          <a:r>
            <a:rPr lang="en-US" altLang="zh-CN" sz="1600" dirty="0"/>
            <a:t>statistical</a:t>
          </a:r>
          <a:r>
            <a:rPr lang="zh-CN" altLang="en-US" sz="1600" dirty="0"/>
            <a:t> </a:t>
          </a:r>
          <a:r>
            <a:rPr lang="en-US" altLang="zh-CN" sz="1600" dirty="0"/>
            <a:t>methods</a:t>
          </a:r>
        </a:p>
        <a:p>
          <a:pPr>
            <a:buFont typeface="Arial" panose="020B0604020202020204" pitchFamily="34" charset="0"/>
            <a:buChar char="•"/>
          </a:pPr>
          <a:r>
            <a:rPr lang="en-US" altLang="zh-CN" sz="1600" dirty="0"/>
            <a:t>(CMH-test</a:t>
          </a:r>
        </a:p>
        <a:p>
          <a:pPr>
            <a:buFont typeface="Arial" panose="020B0604020202020204" pitchFamily="34" charset="0"/>
            <a:buChar char="•"/>
          </a:pPr>
          <a:r>
            <a:rPr lang="en-US" altLang="zh-CN" sz="1600" dirty="0"/>
            <a:t>Chisq-test)</a:t>
          </a:r>
          <a:endParaRPr lang="zh-CN" altLang="en-US" sz="1600" dirty="0"/>
        </a:p>
      </dgm:t>
    </dgm:pt>
    <dgm:pt modelId="{B8C1F516-D69B-B84B-8D15-51E3C98A9B83}" type="parTrans" cxnId="{A94066DA-1037-E848-91D3-3A124F7DD822}">
      <dgm:prSet/>
      <dgm:spPr/>
      <dgm:t>
        <a:bodyPr/>
        <a:lstStyle/>
        <a:p>
          <a:endParaRPr lang="zh-CN" altLang="en-US"/>
        </a:p>
      </dgm:t>
    </dgm:pt>
    <dgm:pt modelId="{2FF4F670-F05E-E64F-9E0F-E78184ECBCB7}" type="sibTrans" cxnId="{A94066DA-1037-E848-91D3-3A124F7DD822}">
      <dgm:prSet/>
      <dgm:spPr/>
      <dgm:t>
        <a:bodyPr/>
        <a:lstStyle/>
        <a:p>
          <a:endParaRPr lang="zh-CN" altLang="en-US"/>
        </a:p>
      </dgm:t>
    </dgm:pt>
    <dgm:pt modelId="{80AEF599-6270-BE4C-840A-9D19C22B3D0D}">
      <dgm:prSet custT="1"/>
      <dgm:spPr>
        <a:solidFill>
          <a:srgbClr val="20CB7D"/>
        </a:solidFill>
      </dgm:spPr>
      <dgm:t>
        <a:bodyPr/>
        <a:lstStyle/>
        <a:p>
          <a:r>
            <a:rPr lang="en-US" altLang="zh-CN" sz="1600" dirty="0"/>
            <a:t>Linkage</a:t>
          </a:r>
          <a:r>
            <a:rPr lang="zh-CN" altLang="en-US" sz="1600" dirty="0"/>
            <a:t> </a:t>
          </a:r>
          <a:r>
            <a:rPr lang="en-US" altLang="zh-CN" sz="1600" dirty="0"/>
            <a:t>(correlated</a:t>
          </a:r>
          <a:r>
            <a:rPr lang="zh-CN" altLang="en-US" sz="1600" dirty="0"/>
            <a:t> </a:t>
          </a:r>
          <a:r>
            <a:rPr lang="en-US" altLang="zh-CN" sz="1600" dirty="0"/>
            <a:t>frequency</a:t>
          </a:r>
          <a:r>
            <a:rPr lang="zh-CN" altLang="en-US" sz="1600" dirty="0"/>
            <a:t> </a:t>
          </a:r>
          <a:r>
            <a:rPr lang="en-US" altLang="zh-CN" sz="1600" dirty="0"/>
            <a:t>change)</a:t>
          </a:r>
          <a:endParaRPr lang="zh-CN" altLang="en-US" sz="1600" dirty="0"/>
        </a:p>
      </dgm:t>
    </dgm:pt>
    <dgm:pt modelId="{92296856-F3D5-5B41-B7B6-5CC20EFF7CDF}" type="parTrans" cxnId="{D76F7EF6-1F57-814A-BEBA-3E949731BC30}">
      <dgm:prSet/>
      <dgm:spPr/>
      <dgm:t>
        <a:bodyPr/>
        <a:lstStyle/>
        <a:p>
          <a:endParaRPr lang="zh-CN" altLang="en-US"/>
        </a:p>
      </dgm:t>
    </dgm:pt>
    <dgm:pt modelId="{C49C914F-EFDB-934E-B254-9440E09E80BE}" type="sibTrans" cxnId="{D76F7EF6-1F57-814A-BEBA-3E949731BC30}">
      <dgm:prSet/>
      <dgm:spPr/>
      <dgm:t>
        <a:bodyPr/>
        <a:lstStyle/>
        <a:p>
          <a:endParaRPr lang="zh-CN" altLang="en-US"/>
        </a:p>
      </dgm:t>
    </dgm:pt>
    <dgm:pt modelId="{1D92D489-2FA4-5842-87E8-1800F02F3D24}">
      <dgm:prSet custT="1"/>
      <dgm:spPr>
        <a:solidFill>
          <a:srgbClr val="20CB7D"/>
        </a:solidFill>
      </dgm:spPr>
      <dgm:t>
        <a:bodyPr/>
        <a:lstStyle/>
        <a:p>
          <a:r>
            <a:rPr lang="en-US" altLang="zh-CN" sz="1600" dirty="0"/>
            <a:t>characterize</a:t>
          </a:r>
          <a:r>
            <a:rPr lang="zh-CN" altLang="en-US" sz="1600" dirty="0"/>
            <a:t> </a:t>
          </a:r>
          <a:r>
            <a:rPr lang="en-US" altLang="zh-CN" sz="1600" dirty="0"/>
            <a:t>selection</a:t>
          </a:r>
          <a:r>
            <a:rPr lang="zh-CN" altLang="en-US" sz="1600" dirty="0"/>
            <a:t> </a:t>
          </a:r>
          <a:r>
            <a:rPr lang="en-US" altLang="zh-CN" sz="1600" dirty="0"/>
            <a:t>(e.g.</a:t>
          </a:r>
          <a:r>
            <a:rPr lang="zh-CN" altLang="en-US" sz="1600" dirty="0"/>
            <a:t> </a:t>
          </a:r>
          <a:r>
            <a:rPr lang="en-US" altLang="zh-CN" sz="1600" dirty="0"/>
            <a:t>selection</a:t>
          </a:r>
          <a:r>
            <a:rPr lang="zh-CN" altLang="en-US" sz="1600" dirty="0"/>
            <a:t> </a:t>
          </a:r>
          <a:r>
            <a:rPr lang="en-US" altLang="zh-CN" sz="1600" dirty="0"/>
            <a:t>coefficient)</a:t>
          </a:r>
          <a:endParaRPr lang="zh-CN" altLang="en-US" sz="1600" dirty="0"/>
        </a:p>
      </dgm:t>
    </dgm:pt>
    <dgm:pt modelId="{8C36CCFA-ADE3-6B47-B1B4-15972C665023}" type="parTrans" cxnId="{8D9C4C14-6E1C-EE46-9E34-48318F1A165C}">
      <dgm:prSet/>
      <dgm:spPr/>
      <dgm:t>
        <a:bodyPr/>
        <a:lstStyle/>
        <a:p>
          <a:endParaRPr lang="zh-CN" altLang="en-US"/>
        </a:p>
      </dgm:t>
    </dgm:pt>
    <dgm:pt modelId="{AD01188C-6308-0945-BA65-1CA3D443C4B6}" type="sibTrans" cxnId="{8D9C4C14-6E1C-EE46-9E34-48318F1A165C}">
      <dgm:prSet/>
      <dgm:spPr/>
      <dgm:t>
        <a:bodyPr/>
        <a:lstStyle/>
        <a:p>
          <a:endParaRPr lang="zh-CN" altLang="en-US"/>
        </a:p>
      </dgm:t>
    </dgm:pt>
    <dgm:pt modelId="{53B3CF37-9FB8-D247-80A8-5C446C0BCA4B}">
      <dgm:prSet custT="1"/>
      <dgm:spPr>
        <a:solidFill>
          <a:srgbClr val="F87A2D"/>
        </a:solidFill>
      </dgm:spPr>
      <dgm:t>
        <a:bodyPr/>
        <a:lstStyle/>
        <a:p>
          <a:r>
            <a:rPr lang="en-US" altLang="zh-CN" sz="1600" dirty="0"/>
            <a:t>Model</a:t>
          </a:r>
          <a:r>
            <a:rPr lang="zh-CN" altLang="en-US" sz="1600" dirty="0"/>
            <a:t> </a:t>
          </a:r>
          <a:r>
            <a:rPr lang="en-US" altLang="zh-CN" sz="1600" dirty="0"/>
            <a:t>selection</a:t>
          </a:r>
        </a:p>
      </dgm:t>
    </dgm:pt>
    <dgm:pt modelId="{1A725357-A112-BA42-B4DD-856738D32DFD}" type="parTrans" cxnId="{1C12E62D-1729-9145-993F-5019643AF730}">
      <dgm:prSet/>
      <dgm:spPr/>
      <dgm:t>
        <a:bodyPr/>
        <a:lstStyle/>
        <a:p>
          <a:endParaRPr lang="zh-CN" altLang="en-US"/>
        </a:p>
      </dgm:t>
    </dgm:pt>
    <dgm:pt modelId="{DED37166-B209-584B-91BD-6503F617B7B2}" type="sibTrans" cxnId="{1C12E62D-1729-9145-993F-5019643AF730}">
      <dgm:prSet/>
      <dgm:spPr/>
      <dgm:t>
        <a:bodyPr/>
        <a:lstStyle/>
        <a:p>
          <a:endParaRPr lang="zh-CN" altLang="en-US"/>
        </a:p>
      </dgm:t>
    </dgm:pt>
    <dgm:pt modelId="{7C449DBC-336C-1C43-932E-56BB27F929F6}">
      <dgm:prSet custT="1"/>
      <dgm:spPr>
        <a:solidFill>
          <a:srgbClr val="FCC229"/>
        </a:solidFill>
      </dgm:spPr>
      <dgm:t>
        <a:bodyPr/>
        <a:lstStyle/>
        <a:p>
          <a:r>
            <a:rPr lang="en-US" altLang="zh-CN" sz="1600" dirty="0"/>
            <a:t>connection</a:t>
          </a:r>
          <a:r>
            <a:rPr lang="zh-CN" altLang="en-US" sz="1600" dirty="0"/>
            <a:t> </a:t>
          </a:r>
          <a:r>
            <a:rPr lang="en-US" altLang="zh-CN" sz="1600" dirty="0"/>
            <a:t>between</a:t>
          </a:r>
          <a:r>
            <a:rPr lang="zh-CN" altLang="en-US" sz="1600" dirty="0"/>
            <a:t> </a:t>
          </a:r>
          <a:r>
            <a:rPr lang="en-US" altLang="zh-CN" sz="1600" dirty="0"/>
            <a:t>simulation</a:t>
          </a:r>
          <a:r>
            <a:rPr lang="zh-CN" altLang="en-US" sz="1600" dirty="0"/>
            <a:t> </a:t>
          </a:r>
          <a:r>
            <a:rPr lang="en-US" altLang="zh-CN" sz="1600" dirty="0"/>
            <a:t>and</a:t>
          </a:r>
          <a:r>
            <a:rPr lang="zh-CN" altLang="en-US" sz="1600" dirty="0"/>
            <a:t> </a:t>
          </a:r>
          <a:r>
            <a:rPr lang="en-US" altLang="zh-CN" sz="1600" dirty="0"/>
            <a:t>experiments</a:t>
          </a:r>
          <a:endParaRPr lang="zh-CN" altLang="en-US" sz="1600" dirty="0"/>
        </a:p>
      </dgm:t>
    </dgm:pt>
    <dgm:pt modelId="{8228186A-6743-9F4D-8834-A210041221C0}" type="parTrans" cxnId="{5504E877-D46C-CB47-AEDA-BC70D67675C6}">
      <dgm:prSet/>
      <dgm:spPr/>
      <dgm:t>
        <a:bodyPr/>
        <a:lstStyle/>
        <a:p>
          <a:endParaRPr lang="zh-CN" altLang="en-US"/>
        </a:p>
      </dgm:t>
    </dgm:pt>
    <dgm:pt modelId="{A1912A08-6553-984A-AD94-08ED70DDF9D0}" type="sibTrans" cxnId="{5504E877-D46C-CB47-AEDA-BC70D67675C6}">
      <dgm:prSet/>
      <dgm:spPr/>
      <dgm:t>
        <a:bodyPr/>
        <a:lstStyle/>
        <a:p>
          <a:endParaRPr lang="zh-CN" altLang="en-US"/>
        </a:p>
      </dgm:t>
    </dgm:pt>
    <dgm:pt modelId="{AD06699E-0C04-EA42-AA63-5B75DB918D5E}">
      <dgm:prSet custT="1"/>
      <dgm:spPr>
        <a:solidFill>
          <a:srgbClr val="FCC229"/>
        </a:solidFill>
      </dgm:spPr>
      <dgm:t>
        <a:bodyPr/>
        <a:lstStyle/>
        <a:p>
          <a:r>
            <a:rPr lang="en-US" altLang="zh-CN" sz="1600" dirty="0"/>
            <a:t>summary</a:t>
          </a:r>
          <a:r>
            <a:rPr lang="zh-CN" altLang="en-US" sz="1600" dirty="0"/>
            <a:t> </a:t>
          </a:r>
          <a:r>
            <a:rPr lang="en-US" altLang="zh-CN" sz="1600" dirty="0"/>
            <a:t>statistics</a:t>
          </a:r>
          <a:r>
            <a:rPr lang="zh-CN" altLang="en-US" sz="1600" dirty="0"/>
            <a:t> </a:t>
          </a:r>
          <a:r>
            <a:rPr lang="en-US" altLang="zh-CN" sz="1600" dirty="0"/>
            <a:t>(e.g.</a:t>
          </a:r>
          <a:r>
            <a:rPr lang="zh-CN" altLang="en-US" sz="1600" dirty="0"/>
            <a:t> </a:t>
          </a:r>
          <a:r>
            <a:rPr lang="en-US" altLang="zh-CN" sz="1600" dirty="0"/>
            <a:t>Jaccard</a:t>
          </a:r>
          <a:r>
            <a:rPr lang="zh-CN" altLang="en-US" sz="1600" dirty="0"/>
            <a:t> </a:t>
          </a:r>
          <a:r>
            <a:rPr lang="en-US" altLang="zh-CN" sz="1600" dirty="0"/>
            <a:t>index)</a:t>
          </a:r>
          <a:endParaRPr lang="zh-CN" altLang="en-US" sz="1600" dirty="0"/>
        </a:p>
      </dgm:t>
    </dgm:pt>
    <dgm:pt modelId="{A7B81F6E-00BF-5647-9E5D-EC84F70F09BF}" type="parTrans" cxnId="{7E5D1CFA-0421-954E-8454-4EFBEE11ABEB}">
      <dgm:prSet/>
      <dgm:spPr/>
      <dgm:t>
        <a:bodyPr/>
        <a:lstStyle/>
        <a:p>
          <a:endParaRPr lang="zh-CN" altLang="en-US"/>
        </a:p>
      </dgm:t>
    </dgm:pt>
    <dgm:pt modelId="{C992873B-3C8B-0245-AF23-F8558CD0DBAD}" type="sibTrans" cxnId="{7E5D1CFA-0421-954E-8454-4EFBEE11ABEB}">
      <dgm:prSet/>
      <dgm:spPr/>
      <dgm:t>
        <a:bodyPr/>
        <a:lstStyle/>
        <a:p>
          <a:endParaRPr lang="zh-CN" altLang="en-US"/>
        </a:p>
      </dgm:t>
    </dgm:pt>
    <dgm:pt modelId="{487AE418-1109-7D48-8502-B10417662904}" type="pres">
      <dgm:prSet presAssocID="{0998F60D-0A5B-934F-964C-11BD0670C67E}" presName="Name0" presStyleCnt="0">
        <dgm:presLayoutVars>
          <dgm:chPref val="1"/>
          <dgm:dir/>
          <dgm:animOne val="branch"/>
          <dgm:animLvl val="lvl"/>
          <dgm:resizeHandles/>
        </dgm:presLayoutVars>
      </dgm:prSet>
      <dgm:spPr/>
    </dgm:pt>
    <dgm:pt modelId="{FAF90C42-6E09-4E4A-9AE5-23205CDB704C}" type="pres">
      <dgm:prSet presAssocID="{E665A6E9-3E2A-D348-8FBB-3277DC57F8B2}" presName="vertOne" presStyleCnt="0"/>
      <dgm:spPr/>
    </dgm:pt>
    <dgm:pt modelId="{EFD73942-7CA2-824E-AEA4-89F59B4080B3}" type="pres">
      <dgm:prSet presAssocID="{E665A6E9-3E2A-D348-8FBB-3277DC57F8B2}" presName="txOne" presStyleLbl="node0" presStyleIdx="0" presStyleCnt="2" custScaleX="104980" custScaleY="43365" custLinFactY="-7559" custLinFactNeighborX="-1022" custLinFactNeighborY="-100000">
        <dgm:presLayoutVars>
          <dgm:chPref val="3"/>
        </dgm:presLayoutVars>
      </dgm:prSet>
      <dgm:spPr/>
    </dgm:pt>
    <dgm:pt modelId="{103D46F6-E4A1-754D-8430-986E1EC17DFA}" type="pres">
      <dgm:prSet presAssocID="{E665A6E9-3E2A-D348-8FBB-3277DC57F8B2}" presName="parTransOne" presStyleCnt="0"/>
      <dgm:spPr/>
    </dgm:pt>
    <dgm:pt modelId="{467588DB-AF79-1A4E-BB53-3B9C4EC9308C}" type="pres">
      <dgm:prSet presAssocID="{E665A6E9-3E2A-D348-8FBB-3277DC57F8B2}" presName="horzOne" presStyleCnt="0"/>
      <dgm:spPr/>
    </dgm:pt>
    <dgm:pt modelId="{036B57FA-286A-FB4F-9B1A-FB39013B4918}" type="pres">
      <dgm:prSet presAssocID="{D1D1C074-AB1F-0145-8966-39E395CA2A10}" presName="vertTwo" presStyleCnt="0"/>
      <dgm:spPr/>
    </dgm:pt>
    <dgm:pt modelId="{EB5E25B9-EACB-DC47-B80D-EECE98E61E9C}" type="pres">
      <dgm:prSet presAssocID="{D1D1C074-AB1F-0145-8966-39E395CA2A10}" presName="txTwo" presStyleLbl="node2" presStyleIdx="0" presStyleCnt="4" custScaleY="75816">
        <dgm:presLayoutVars>
          <dgm:chPref val="3"/>
        </dgm:presLayoutVars>
      </dgm:prSet>
      <dgm:spPr/>
    </dgm:pt>
    <dgm:pt modelId="{85086992-19D5-A14C-B122-97D35D794855}" type="pres">
      <dgm:prSet presAssocID="{D1D1C074-AB1F-0145-8966-39E395CA2A10}" presName="parTransTwo" presStyleCnt="0"/>
      <dgm:spPr/>
    </dgm:pt>
    <dgm:pt modelId="{CA8FE7C1-A97D-2744-BD6B-64EBC9A4B0ED}" type="pres">
      <dgm:prSet presAssocID="{D1D1C074-AB1F-0145-8966-39E395CA2A10}" presName="horzTwo" presStyleCnt="0"/>
      <dgm:spPr/>
    </dgm:pt>
    <dgm:pt modelId="{626EAB0C-D9DA-7A49-894B-B785723E9918}" type="pres">
      <dgm:prSet presAssocID="{A3A8D93F-BC8B-A545-A20F-B7F9E4600746}" presName="vertThree" presStyleCnt="0"/>
      <dgm:spPr/>
    </dgm:pt>
    <dgm:pt modelId="{73085571-3DD3-4B42-BB2C-E1E942A84470}" type="pres">
      <dgm:prSet presAssocID="{A3A8D93F-BC8B-A545-A20F-B7F9E4600746}" presName="txThree" presStyleLbl="node3" presStyleIdx="0" presStyleCnt="7" custScaleX="102393" custScaleY="79606">
        <dgm:presLayoutVars>
          <dgm:chPref val="3"/>
        </dgm:presLayoutVars>
      </dgm:prSet>
      <dgm:spPr/>
    </dgm:pt>
    <dgm:pt modelId="{88458310-59DF-F543-90A4-8AD6AF5E1E82}" type="pres">
      <dgm:prSet presAssocID="{A3A8D93F-BC8B-A545-A20F-B7F9E4600746}" presName="horzThree" presStyleCnt="0"/>
      <dgm:spPr/>
    </dgm:pt>
    <dgm:pt modelId="{01C3AD21-9B0E-6E43-91D2-1EA3CABA83B2}" type="pres">
      <dgm:prSet presAssocID="{CEA5DB29-727B-E146-A511-6BFA630D6642}" presName="sibSpaceThree" presStyleCnt="0"/>
      <dgm:spPr/>
    </dgm:pt>
    <dgm:pt modelId="{83B4AE81-BEA0-B344-BB92-EEB2477CF3E9}" type="pres">
      <dgm:prSet presAssocID="{801A4052-2F9E-7B4D-988F-6EDA35027E40}" presName="vertThree" presStyleCnt="0"/>
      <dgm:spPr/>
    </dgm:pt>
    <dgm:pt modelId="{388CC943-F2F0-D545-A971-26B38C9A14DC}" type="pres">
      <dgm:prSet presAssocID="{801A4052-2F9E-7B4D-988F-6EDA35027E40}" presName="txThree" presStyleLbl="node3" presStyleIdx="1" presStyleCnt="7" custScaleY="79606">
        <dgm:presLayoutVars>
          <dgm:chPref val="3"/>
        </dgm:presLayoutVars>
      </dgm:prSet>
      <dgm:spPr/>
    </dgm:pt>
    <dgm:pt modelId="{2C2648E4-5A5E-5F4E-B244-EEDAC7C9FA5E}" type="pres">
      <dgm:prSet presAssocID="{801A4052-2F9E-7B4D-988F-6EDA35027E40}" presName="horzThree" presStyleCnt="0"/>
      <dgm:spPr/>
    </dgm:pt>
    <dgm:pt modelId="{86775195-6A10-7847-B219-F4905E258525}" type="pres">
      <dgm:prSet presAssocID="{E2179A44-7BFE-0740-93AE-E52526F5A376}" presName="sibSpaceTwo" presStyleCnt="0"/>
      <dgm:spPr/>
    </dgm:pt>
    <dgm:pt modelId="{5B56AF51-4453-A34B-AAD2-D4BF72477DA9}" type="pres">
      <dgm:prSet presAssocID="{672CD119-8DD9-0A47-9D35-8ED4A64176F7}" presName="vertTwo" presStyleCnt="0"/>
      <dgm:spPr/>
    </dgm:pt>
    <dgm:pt modelId="{866ED373-4A6A-4242-96F6-31ED9FDEDE17}" type="pres">
      <dgm:prSet presAssocID="{672CD119-8DD9-0A47-9D35-8ED4A64176F7}" presName="txTwo" presStyleLbl="node2" presStyleIdx="1" presStyleCnt="4" custScaleY="75771">
        <dgm:presLayoutVars>
          <dgm:chPref val="3"/>
        </dgm:presLayoutVars>
      </dgm:prSet>
      <dgm:spPr/>
    </dgm:pt>
    <dgm:pt modelId="{ABF294EA-79D8-3143-9E93-7319883D930D}" type="pres">
      <dgm:prSet presAssocID="{672CD119-8DD9-0A47-9D35-8ED4A64176F7}" presName="parTransTwo" presStyleCnt="0"/>
      <dgm:spPr/>
    </dgm:pt>
    <dgm:pt modelId="{E61C10FA-0666-9A47-84C8-880882D13D4B}" type="pres">
      <dgm:prSet presAssocID="{672CD119-8DD9-0A47-9D35-8ED4A64176F7}" presName="horzTwo" presStyleCnt="0"/>
      <dgm:spPr/>
    </dgm:pt>
    <dgm:pt modelId="{27171901-DD80-964A-B062-170FBD4179FD}" type="pres">
      <dgm:prSet presAssocID="{80AEF599-6270-BE4C-840A-9D19C22B3D0D}" presName="vertThree" presStyleCnt="0"/>
      <dgm:spPr/>
    </dgm:pt>
    <dgm:pt modelId="{7438F191-F176-5347-9037-65E497A81CF4}" type="pres">
      <dgm:prSet presAssocID="{80AEF599-6270-BE4C-840A-9D19C22B3D0D}" presName="txThree" presStyleLbl="node3" presStyleIdx="2" presStyleCnt="7" custScaleY="79606">
        <dgm:presLayoutVars>
          <dgm:chPref val="3"/>
        </dgm:presLayoutVars>
      </dgm:prSet>
      <dgm:spPr/>
    </dgm:pt>
    <dgm:pt modelId="{17941A9D-794F-FE4B-AF3A-3F61C398D635}" type="pres">
      <dgm:prSet presAssocID="{80AEF599-6270-BE4C-840A-9D19C22B3D0D}" presName="horzThree" presStyleCnt="0"/>
      <dgm:spPr/>
    </dgm:pt>
    <dgm:pt modelId="{3B15039E-5DD4-9A42-A836-E40D53BE18E2}" type="pres">
      <dgm:prSet presAssocID="{C49C914F-EFDB-934E-B254-9440E09E80BE}" presName="sibSpaceThree" presStyleCnt="0"/>
      <dgm:spPr/>
    </dgm:pt>
    <dgm:pt modelId="{B352F261-E765-2D45-9E65-764088D6AD55}" type="pres">
      <dgm:prSet presAssocID="{1D92D489-2FA4-5842-87E8-1800F02F3D24}" presName="vertThree" presStyleCnt="0"/>
      <dgm:spPr/>
    </dgm:pt>
    <dgm:pt modelId="{7D658B62-C8B6-894B-86BE-E21716A95FCF}" type="pres">
      <dgm:prSet presAssocID="{1D92D489-2FA4-5842-87E8-1800F02F3D24}" presName="txThree" presStyleLbl="node3" presStyleIdx="3" presStyleCnt="7" custScaleY="79606">
        <dgm:presLayoutVars>
          <dgm:chPref val="3"/>
        </dgm:presLayoutVars>
      </dgm:prSet>
      <dgm:spPr/>
    </dgm:pt>
    <dgm:pt modelId="{5073A42F-7E73-AE4A-BD3C-4312DD9D6374}" type="pres">
      <dgm:prSet presAssocID="{1D92D489-2FA4-5842-87E8-1800F02F3D24}" presName="horzThree" presStyleCnt="0"/>
      <dgm:spPr/>
    </dgm:pt>
    <dgm:pt modelId="{28030C6E-4160-F841-B839-5A337A6B491F}" type="pres">
      <dgm:prSet presAssocID="{BBE10B31-CDBC-094E-B2DA-2B914338CD28}" presName="sibSpaceOne" presStyleCnt="0"/>
      <dgm:spPr/>
    </dgm:pt>
    <dgm:pt modelId="{DD7A8A13-538B-3B41-AF17-2B5C7576EC7A}" type="pres">
      <dgm:prSet presAssocID="{97C60692-CE25-8D42-A0FB-916B2C612704}" presName="vertOne" presStyleCnt="0"/>
      <dgm:spPr/>
    </dgm:pt>
    <dgm:pt modelId="{9F719EE2-B8BC-CA46-847A-64BF25E0D84C}" type="pres">
      <dgm:prSet presAssocID="{97C60692-CE25-8D42-A0FB-916B2C612704}" presName="txOne" presStyleLbl="node0" presStyleIdx="1" presStyleCnt="2" custScaleX="107520" custScaleY="43387">
        <dgm:presLayoutVars>
          <dgm:chPref val="3"/>
        </dgm:presLayoutVars>
      </dgm:prSet>
      <dgm:spPr/>
    </dgm:pt>
    <dgm:pt modelId="{99034103-0FD0-5540-BCCC-49677EE64CDE}" type="pres">
      <dgm:prSet presAssocID="{97C60692-CE25-8D42-A0FB-916B2C612704}" presName="parTransOne" presStyleCnt="0"/>
      <dgm:spPr/>
    </dgm:pt>
    <dgm:pt modelId="{FCCCB19A-18EA-1B4E-9C4B-F5EB36A1A398}" type="pres">
      <dgm:prSet presAssocID="{97C60692-CE25-8D42-A0FB-916B2C612704}" presName="horzOne" presStyleCnt="0"/>
      <dgm:spPr/>
    </dgm:pt>
    <dgm:pt modelId="{29E53510-6950-6F44-8DDE-256606034BEF}" type="pres">
      <dgm:prSet presAssocID="{41E36B90-A9B8-094F-849E-70FF586726BD}" presName="vertTwo" presStyleCnt="0"/>
      <dgm:spPr/>
    </dgm:pt>
    <dgm:pt modelId="{613790E7-558C-014E-8248-4F94B10AFBCD}" type="pres">
      <dgm:prSet presAssocID="{41E36B90-A9B8-094F-849E-70FF586726BD}" presName="txTwo" presStyleLbl="node2" presStyleIdx="2" presStyleCnt="4" custScaleX="128484" custScaleY="75771">
        <dgm:presLayoutVars>
          <dgm:chPref val="3"/>
        </dgm:presLayoutVars>
      </dgm:prSet>
      <dgm:spPr/>
    </dgm:pt>
    <dgm:pt modelId="{B80C0B84-3405-474C-AA73-0BF7860CD676}" type="pres">
      <dgm:prSet presAssocID="{41E36B90-A9B8-094F-849E-70FF586726BD}" presName="parTransTwo" presStyleCnt="0"/>
      <dgm:spPr/>
    </dgm:pt>
    <dgm:pt modelId="{251D47BA-32A3-5D40-888B-2A72DA6936BD}" type="pres">
      <dgm:prSet presAssocID="{41E36B90-A9B8-094F-849E-70FF586726BD}" presName="horzTwo" presStyleCnt="0"/>
      <dgm:spPr/>
    </dgm:pt>
    <dgm:pt modelId="{B0FDE36E-96F4-2844-9042-D898746BE2C5}" type="pres">
      <dgm:prSet presAssocID="{53B3CF37-9FB8-D247-80A8-5C446C0BCA4B}" presName="vertThree" presStyleCnt="0"/>
      <dgm:spPr/>
    </dgm:pt>
    <dgm:pt modelId="{0A8EDEEF-0B8F-4C49-BBA7-1C7381292FDE}" type="pres">
      <dgm:prSet presAssocID="{53B3CF37-9FB8-D247-80A8-5C446C0BCA4B}" presName="txThree" presStyleLbl="node3" presStyleIdx="4" presStyleCnt="7" custScaleY="79606">
        <dgm:presLayoutVars>
          <dgm:chPref val="3"/>
        </dgm:presLayoutVars>
      </dgm:prSet>
      <dgm:spPr/>
    </dgm:pt>
    <dgm:pt modelId="{91919A7B-1E12-FB4B-A585-26EB28B1728C}" type="pres">
      <dgm:prSet presAssocID="{53B3CF37-9FB8-D247-80A8-5C446C0BCA4B}" presName="horzThree" presStyleCnt="0"/>
      <dgm:spPr/>
    </dgm:pt>
    <dgm:pt modelId="{CAADCAD7-7162-0040-B56D-088C50512033}" type="pres">
      <dgm:prSet presAssocID="{CB0477C0-9F3D-5A4B-839C-81C699CD6E1F}" presName="sibSpaceTwo" presStyleCnt="0"/>
      <dgm:spPr/>
    </dgm:pt>
    <dgm:pt modelId="{0C06A2E7-4AED-864C-9E8F-BA151DF7B1B2}" type="pres">
      <dgm:prSet presAssocID="{A209DCA4-5318-1F4F-B9FC-31AC7EE30596}" presName="vertTwo" presStyleCnt="0"/>
      <dgm:spPr/>
    </dgm:pt>
    <dgm:pt modelId="{0C1F8C63-7AC4-044B-9D78-4E7C6B3EFA97}" type="pres">
      <dgm:prSet presAssocID="{A209DCA4-5318-1F4F-B9FC-31AC7EE30596}" presName="txTwo" presStyleLbl="node2" presStyleIdx="3" presStyleCnt="4" custScaleX="100007" custScaleY="75771">
        <dgm:presLayoutVars>
          <dgm:chPref val="3"/>
        </dgm:presLayoutVars>
      </dgm:prSet>
      <dgm:spPr/>
    </dgm:pt>
    <dgm:pt modelId="{A56BB835-BFA9-BF45-9D8C-C3D7DAE1291E}" type="pres">
      <dgm:prSet presAssocID="{A209DCA4-5318-1F4F-B9FC-31AC7EE30596}" presName="parTransTwo" presStyleCnt="0"/>
      <dgm:spPr/>
    </dgm:pt>
    <dgm:pt modelId="{EA526AFB-F011-7D40-A87F-097E1B4F8519}" type="pres">
      <dgm:prSet presAssocID="{A209DCA4-5318-1F4F-B9FC-31AC7EE30596}" presName="horzTwo" presStyleCnt="0"/>
      <dgm:spPr/>
    </dgm:pt>
    <dgm:pt modelId="{F2022589-1B09-7344-873B-C1DFC96C44D1}" type="pres">
      <dgm:prSet presAssocID="{7C449DBC-336C-1C43-932E-56BB27F929F6}" presName="vertThree" presStyleCnt="0"/>
      <dgm:spPr/>
    </dgm:pt>
    <dgm:pt modelId="{F81BF1B6-CC80-CF49-8C9A-71909D9FCF20}" type="pres">
      <dgm:prSet presAssocID="{7C449DBC-336C-1C43-932E-56BB27F929F6}" presName="txThree" presStyleLbl="node3" presStyleIdx="5" presStyleCnt="7" custScaleY="79606">
        <dgm:presLayoutVars>
          <dgm:chPref val="3"/>
        </dgm:presLayoutVars>
      </dgm:prSet>
      <dgm:spPr/>
    </dgm:pt>
    <dgm:pt modelId="{99ABE8BD-3D72-0A4F-B871-A6F50B6BC45D}" type="pres">
      <dgm:prSet presAssocID="{7C449DBC-336C-1C43-932E-56BB27F929F6}" presName="horzThree" presStyleCnt="0"/>
      <dgm:spPr/>
    </dgm:pt>
    <dgm:pt modelId="{B38E4558-7C3D-A141-A888-65CFCFB691D4}" type="pres">
      <dgm:prSet presAssocID="{A1912A08-6553-984A-AD94-08ED70DDF9D0}" presName="sibSpaceThree" presStyleCnt="0"/>
      <dgm:spPr/>
    </dgm:pt>
    <dgm:pt modelId="{1255300F-3CBF-E042-AE57-BBB61A896249}" type="pres">
      <dgm:prSet presAssocID="{AD06699E-0C04-EA42-AA63-5B75DB918D5E}" presName="vertThree" presStyleCnt="0"/>
      <dgm:spPr/>
    </dgm:pt>
    <dgm:pt modelId="{ED9EE849-C3B2-5B4B-8928-C92826FCCF13}" type="pres">
      <dgm:prSet presAssocID="{AD06699E-0C04-EA42-AA63-5B75DB918D5E}" presName="txThree" presStyleLbl="node3" presStyleIdx="6" presStyleCnt="7" custScaleY="79606">
        <dgm:presLayoutVars>
          <dgm:chPref val="3"/>
        </dgm:presLayoutVars>
      </dgm:prSet>
      <dgm:spPr/>
    </dgm:pt>
    <dgm:pt modelId="{7616E59F-FE75-EC4D-9CA9-9FCD35962977}" type="pres">
      <dgm:prSet presAssocID="{AD06699E-0C04-EA42-AA63-5B75DB918D5E}" presName="horzThree" presStyleCnt="0"/>
      <dgm:spPr/>
    </dgm:pt>
  </dgm:ptLst>
  <dgm:cxnLst>
    <dgm:cxn modelId="{03CCF903-1000-3A4B-832D-7DC56189CB19}" srcId="{0998F60D-0A5B-934F-964C-11BD0670C67E}" destId="{97C60692-CE25-8D42-A0FB-916B2C612704}" srcOrd="1" destOrd="0" parTransId="{D95970C5-D9B3-584C-B54C-10FF8BCB9058}" sibTransId="{E492EBCF-5951-FF4E-B618-520A7B0C7C86}"/>
    <dgm:cxn modelId="{4C58AD06-B1C8-3949-BBE0-D156ACBB31B7}" srcId="{0998F60D-0A5B-934F-964C-11BD0670C67E}" destId="{E665A6E9-3E2A-D348-8FBB-3277DC57F8B2}" srcOrd="0" destOrd="0" parTransId="{973ABEC2-353A-7643-B1FB-73AC763A8AFF}" sibTransId="{BBE10B31-CDBC-094E-B2DA-2B914338CD28}"/>
    <dgm:cxn modelId="{A613EE09-559A-144C-9EE4-93C3F8B8825B}" type="presOf" srcId="{41E36B90-A9B8-094F-849E-70FF586726BD}" destId="{613790E7-558C-014E-8248-4F94B10AFBCD}" srcOrd="0" destOrd="0" presId="urn:microsoft.com/office/officeart/2005/8/layout/hierarchy4"/>
    <dgm:cxn modelId="{4257900B-DCBF-6B4D-AC27-76DA9CE20BC3}" type="presOf" srcId="{0998F60D-0A5B-934F-964C-11BD0670C67E}" destId="{487AE418-1109-7D48-8502-B10417662904}" srcOrd="0" destOrd="0" presId="urn:microsoft.com/office/officeart/2005/8/layout/hierarchy4"/>
    <dgm:cxn modelId="{8D9C4C14-6E1C-EE46-9E34-48318F1A165C}" srcId="{672CD119-8DD9-0A47-9D35-8ED4A64176F7}" destId="{1D92D489-2FA4-5842-87E8-1800F02F3D24}" srcOrd="1" destOrd="0" parTransId="{8C36CCFA-ADE3-6B47-B1B4-15972C665023}" sibTransId="{AD01188C-6308-0945-BA65-1CA3D443C4B6}"/>
    <dgm:cxn modelId="{FA0E1D1B-4952-A846-AABD-D9A1A0CCF916}" type="presOf" srcId="{AD06699E-0C04-EA42-AA63-5B75DB918D5E}" destId="{ED9EE849-C3B2-5B4B-8928-C92826FCCF13}" srcOrd="0" destOrd="0" presId="urn:microsoft.com/office/officeart/2005/8/layout/hierarchy4"/>
    <dgm:cxn modelId="{1C12E62D-1729-9145-993F-5019643AF730}" srcId="{41E36B90-A9B8-094F-849E-70FF586726BD}" destId="{53B3CF37-9FB8-D247-80A8-5C446C0BCA4B}" srcOrd="0" destOrd="0" parTransId="{1A725357-A112-BA42-B4DD-856738D32DFD}" sibTransId="{DED37166-B209-584B-91BD-6503F617B7B2}"/>
    <dgm:cxn modelId="{69F46034-C453-AD48-BE70-C773EAD86EA2}" type="presOf" srcId="{A3A8D93F-BC8B-A545-A20F-B7F9E4600746}" destId="{73085571-3DD3-4B42-BB2C-E1E942A84470}" srcOrd="0" destOrd="0" presId="urn:microsoft.com/office/officeart/2005/8/layout/hierarchy4"/>
    <dgm:cxn modelId="{6D27DE3B-1EA5-8B44-8331-8498D1682286}" type="presOf" srcId="{53B3CF37-9FB8-D247-80A8-5C446C0BCA4B}" destId="{0A8EDEEF-0B8F-4C49-BBA7-1C7381292FDE}" srcOrd="0" destOrd="0" presId="urn:microsoft.com/office/officeart/2005/8/layout/hierarchy4"/>
    <dgm:cxn modelId="{DEAA7D44-FD96-3A4C-A485-D7A82D48A72D}" srcId="{97C60692-CE25-8D42-A0FB-916B2C612704}" destId="{41E36B90-A9B8-094F-849E-70FF586726BD}" srcOrd="0" destOrd="0" parTransId="{1B9E2727-F852-9148-8D4F-1AB6F98FC17B}" sibTransId="{CB0477C0-9F3D-5A4B-839C-81C699CD6E1F}"/>
    <dgm:cxn modelId="{D8993849-AF5D-6347-A407-C9847A833841}" type="presOf" srcId="{672CD119-8DD9-0A47-9D35-8ED4A64176F7}" destId="{866ED373-4A6A-4242-96F6-31ED9FDEDE17}" srcOrd="0" destOrd="0" presId="urn:microsoft.com/office/officeart/2005/8/layout/hierarchy4"/>
    <dgm:cxn modelId="{F5F5D753-735B-7844-B432-082B1500981D}" type="presOf" srcId="{E665A6E9-3E2A-D348-8FBB-3277DC57F8B2}" destId="{EFD73942-7CA2-824E-AEA4-89F59B4080B3}" srcOrd="0" destOrd="0" presId="urn:microsoft.com/office/officeart/2005/8/layout/hierarchy4"/>
    <dgm:cxn modelId="{C9070E54-71C5-634A-85E4-4134085261A9}" srcId="{97C60692-CE25-8D42-A0FB-916B2C612704}" destId="{A209DCA4-5318-1F4F-B9FC-31AC7EE30596}" srcOrd="1" destOrd="0" parTransId="{72FD16CB-A0FB-7745-807E-8D191953B08C}" sibTransId="{342DD75B-0281-3549-8C04-F6FB8BED7D83}"/>
    <dgm:cxn modelId="{F1FF3A77-9788-AD4E-9641-9783F2917423}" type="presOf" srcId="{801A4052-2F9E-7B4D-988F-6EDA35027E40}" destId="{388CC943-F2F0-D545-A971-26B38C9A14DC}" srcOrd="0" destOrd="0" presId="urn:microsoft.com/office/officeart/2005/8/layout/hierarchy4"/>
    <dgm:cxn modelId="{5504E877-D46C-CB47-AEDA-BC70D67675C6}" srcId="{A209DCA4-5318-1F4F-B9FC-31AC7EE30596}" destId="{7C449DBC-336C-1C43-932E-56BB27F929F6}" srcOrd="0" destOrd="0" parTransId="{8228186A-6743-9F4D-8834-A210041221C0}" sibTransId="{A1912A08-6553-984A-AD94-08ED70DDF9D0}"/>
    <dgm:cxn modelId="{A651508F-80E9-214B-A7EC-A4A225B482FB}" type="presOf" srcId="{80AEF599-6270-BE4C-840A-9D19C22B3D0D}" destId="{7438F191-F176-5347-9037-65E497A81CF4}" srcOrd="0" destOrd="0" presId="urn:microsoft.com/office/officeart/2005/8/layout/hierarchy4"/>
    <dgm:cxn modelId="{6277F396-1D39-5A48-8CC6-530F20A4C01B}" type="presOf" srcId="{97C60692-CE25-8D42-A0FB-916B2C612704}" destId="{9F719EE2-B8BC-CA46-847A-64BF25E0D84C}" srcOrd="0" destOrd="0" presId="urn:microsoft.com/office/officeart/2005/8/layout/hierarchy4"/>
    <dgm:cxn modelId="{A81E5398-EC86-6141-8F4D-B89494481D3F}" srcId="{E665A6E9-3E2A-D348-8FBB-3277DC57F8B2}" destId="{672CD119-8DD9-0A47-9D35-8ED4A64176F7}" srcOrd="1" destOrd="0" parTransId="{9985AAB8-0774-684C-B525-5604A8A48C63}" sibTransId="{B78BFE7F-42C9-6A44-8231-A738865FBE95}"/>
    <dgm:cxn modelId="{947ED0A2-5BB8-724E-A8E6-0F3609740D1C}" type="presOf" srcId="{A209DCA4-5318-1F4F-B9FC-31AC7EE30596}" destId="{0C1F8C63-7AC4-044B-9D78-4E7C6B3EFA97}" srcOrd="0" destOrd="0" presId="urn:microsoft.com/office/officeart/2005/8/layout/hierarchy4"/>
    <dgm:cxn modelId="{0413D2A3-B9FA-8E4B-A286-876A5F7EBA72}" srcId="{E665A6E9-3E2A-D348-8FBB-3277DC57F8B2}" destId="{D1D1C074-AB1F-0145-8966-39E395CA2A10}" srcOrd="0" destOrd="0" parTransId="{242FF263-66ED-D24B-B3C1-609896395BBC}" sibTransId="{E2179A44-7BFE-0740-93AE-E52526F5A376}"/>
    <dgm:cxn modelId="{D99D4FB2-01F4-D446-BFE2-F0E7FBB5924A}" type="presOf" srcId="{7C449DBC-336C-1C43-932E-56BB27F929F6}" destId="{F81BF1B6-CC80-CF49-8C9A-71909D9FCF20}" srcOrd="0" destOrd="0" presId="urn:microsoft.com/office/officeart/2005/8/layout/hierarchy4"/>
    <dgm:cxn modelId="{CB4385B5-6533-8E4F-B5E4-8A8B75D0E9BB}" srcId="{D1D1C074-AB1F-0145-8966-39E395CA2A10}" destId="{A3A8D93F-BC8B-A545-A20F-B7F9E4600746}" srcOrd="0" destOrd="0" parTransId="{B1846295-8179-A044-80B0-8B4F41AE3FCF}" sibTransId="{CEA5DB29-727B-E146-A511-6BFA630D6642}"/>
    <dgm:cxn modelId="{A94066DA-1037-E848-91D3-3A124F7DD822}" srcId="{D1D1C074-AB1F-0145-8966-39E395CA2A10}" destId="{801A4052-2F9E-7B4D-988F-6EDA35027E40}" srcOrd="1" destOrd="0" parTransId="{B8C1F516-D69B-B84B-8D15-51E3C98A9B83}" sibTransId="{2FF4F670-F05E-E64F-9E0F-E78184ECBCB7}"/>
    <dgm:cxn modelId="{B1B1C8DE-C5CD-C84A-956E-A85D4C80847A}" type="presOf" srcId="{D1D1C074-AB1F-0145-8966-39E395CA2A10}" destId="{EB5E25B9-EACB-DC47-B80D-EECE98E61E9C}" srcOrd="0" destOrd="0" presId="urn:microsoft.com/office/officeart/2005/8/layout/hierarchy4"/>
    <dgm:cxn modelId="{3A470AE2-D82B-564D-9286-390F8D975D41}" type="presOf" srcId="{1D92D489-2FA4-5842-87E8-1800F02F3D24}" destId="{7D658B62-C8B6-894B-86BE-E21716A95FCF}" srcOrd="0" destOrd="0" presId="urn:microsoft.com/office/officeart/2005/8/layout/hierarchy4"/>
    <dgm:cxn modelId="{D76F7EF6-1F57-814A-BEBA-3E949731BC30}" srcId="{672CD119-8DD9-0A47-9D35-8ED4A64176F7}" destId="{80AEF599-6270-BE4C-840A-9D19C22B3D0D}" srcOrd="0" destOrd="0" parTransId="{92296856-F3D5-5B41-B7B6-5CC20EFF7CDF}" sibTransId="{C49C914F-EFDB-934E-B254-9440E09E80BE}"/>
    <dgm:cxn modelId="{7E5D1CFA-0421-954E-8454-4EFBEE11ABEB}" srcId="{A209DCA4-5318-1F4F-B9FC-31AC7EE30596}" destId="{AD06699E-0C04-EA42-AA63-5B75DB918D5E}" srcOrd="1" destOrd="0" parTransId="{A7B81F6E-00BF-5647-9E5D-EC84F70F09BF}" sibTransId="{C992873B-3C8B-0245-AF23-F8558CD0DBAD}"/>
    <dgm:cxn modelId="{440B2CFE-A68D-2948-9885-4C3A470FB84F}" type="presParOf" srcId="{487AE418-1109-7D48-8502-B10417662904}" destId="{FAF90C42-6E09-4E4A-9AE5-23205CDB704C}" srcOrd="0" destOrd="0" presId="urn:microsoft.com/office/officeart/2005/8/layout/hierarchy4"/>
    <dgm:cxn modelId="{ACF86FF1-EC63-F645-95C8-2F72D695FCB3}" type="presParOf" srcId="{FAF90C42-6E09-4E4A-9AE5-23205CDB704C}" destId="{EFD73942-7CA2-824E-AEA4-89F59B4080B3}" srcOrd="0" destOrd="0" presId="urn:microsoft.com/office/officeart/2005/8/layout/hierarchy4"/>
    <dgm:cxn modelId="{55979DF5-0729-4A42-9833-8F82E4882054}" type="presParOf" srcId="{FAF90C42-6E09-4E4A-9AE5-23205CDB704C}" destId="{103D46F6-E4A1-754D-8430-986E1EC17DFA}" srcOrd="1" destOrd="0" presId="urn:microsoft.com/office/officeart/2005/8/layout/hierarchy4"/>
    <dgm:cxn modelId="{AA6F486D-8127-D04D-822A-CB3B35F4F3AE}" type="presParOf" srcId="{FAF90C42-6E09-4E4A-9AE5-23205CDB704C}" destId="{467588DB-AF79-1A4E-BB53-3B9C4EC9308C}" srcOrd="2" destOrd="0" presId="urn:microsoft.com/office/officeart/2005/8/layout/hierarchy4"/>
    <dgm:cxn modelId="{06B85A55-50C5-3D42-A8A8-28EE350ADB59}" type="presParOf" srcId="{467588DB-AF79-1A4E-BB53-3B9C4EC9308C}" destId="{036B57FA-286A-FB4F-9B1A-FB39013B4918}" srcOrd="0" destOrd="0" presId="urn:microsoft.com/office/officeart/2005/8/layout/hierarchy4"/>
    <dgm:cxn modelId="{EADB3017-9B74-D648-9656-2F320019FCD5}" type="presParOf" srcId="{036B57FA-286A-FB4F-9B1A-FB39013B4918}" destId="{EB5E25B9-EACB-DC47-B80D-EECE98E61E9C}" srcOrd="0" destOrd="0" presId="urn:microsoft.com/office/officeart/2005/8/layout/hierarchy4"/>
    <dgm:cxn modelId="{A3FE4F8B-916D-234D-9619-BCF442FE075A}" type="presParOf" srcId="{036B57FA-286A-FB4F-9B1A-FB39013B4918}" destId="{85086992-19D5-A14C-B122-97D35D794855}" srcOrd="1" destOrd="0" presId="urn:microsoft.com/office/officeart/2005/8/layout/hierarchy4"/>
    <dgm:cxn modelId="{6D1779C8-D251-3B4A-91B0-D0CFE991DA91}" type="presParOf" srcId="{036B57FA-286A-FB4F-9B1A-FB39013B4918}" destId="{CA8FE7C1-A97D-2744-BD6B-64EBC9A4B0ED}" srcOrd="2" destOrd="0" presId="urn:microsoft.com/office/officeart/2005/8/layout/hierarchy4"/>
    <dgm:cxn modelId="{88157FEB-793D-A647-B917-EC9B7341B23B}" type="presParOf" srcId="{CA8FE7C1-A97D-2744-BD6B-64EBC9A4B0ED}" destId="{626EAB0C-D9DA-7A49-894B-B785723E9918}" srcOrd="0" destOrd="0" presId="urn:microsoft.com/office/officeart/2005/8/layout/hierarchy4"/>
    <dgm:cxn modelId="{E46F13C5-3477-954A-9E92-251D4159767D}" type="presParOf" srcId="{626EAB0C-D9DA-7A49-894B-B785723E9918}" destId="{73085571-3DD3-4B42-BB2C-E1E942A84470}" srcOrd="0" destOrd="0" presId="urn:microsoft.com/office/officeart/2005/8/layout/hierarchy4"/>
    <dgm:cxn modelId="{03D194A3-C8DF-AC4A-AB3E-B89CBCBA4A0B}" type="presParOf" srcId="{626EAB0C-D9DA-7A49-894B-B785723E9918}" destId="{88458310-59DF-F543-90A4-8AD6AF5E1E82}" srcOrd="1" destOrd="0" presId="urn:microsoft.com/office/officeart/2005/8/layout/hierarchy4"/>
    <dgm:cxn modelId="{7E214EA7-E849-4542-AD76-4E08258BC6B6}" type="presParOf" srcId="{CA8FE7C1-A97D-2744-BD6B-64EBC9A4B0ED}" destId="{01C3AD21-9B0E-6E43-91D2-1EA3CABA83B2}" srcOrd="1" destOrd="0" presId="urn:microsoft.com/office/officeart/2005/8/layout/hierarchy4"/>
    <dgm:cxn modelId="{F5D64F7A-0A45-D545-90ED-BF4401F4FD11}" type="presParOf" srcId="{CA8FE7C1-A97D-2744-BD6B-64EBC9A4B0ED}" destId="{83B4AE81-BEA0-B344-BB92-EEB2477CF3E9}" srcOrd="2" destOrd="0" presId="urn:microsoft.com/office/officeart/2005/8/layout/hierarchy4"/>
    <dgm:cxn modelId="{CAE239A3-3DD5-2C46-989E-2611315CFCC0}" type="presParOf" srcId="{83B4AE81-BEA0-B344-BB92-EEB2477CF3E9}" destId="{388CC943-F2F0-D545-A971-26B38C9A14DC}" srcOrd="0" destOrd="0" presId="urn:microsoft.com/office/officeart/2005/8/layout/hierarchy4"/>
    <dgm:cxn modelId="{EFC1CCB6-BB9F-5145-9070-997C917BD650}" type="presParOf" srcId="{83B4AE81-BEA0-B344-BB92-EEB2477CF3E9}" destId="{2C2648E4-5A5E-5F4E-B244-EEDAC7C9FA5E}" srcOrd="1" destOrd="0" presId="urn:microsoft.com/office/officeart/2005/8/layout/hierarchy4"/>
    <dgm:cxn modelId="{F2DBFD95-4145-0E42-BECC-ECAF25EE4D8A}" type="presParOf" srcId="{467588DB-AF79-1A4E-BB53-3B9C4EC9308C}" destId="{86775195-6A10-7847-B219-F4905E258525}" srcOrd="1" destOrd="0" presId="urn:microsoft.com/office/officeart/2005/8/layout/hierarchy4"/>
    <dgm:cxn modelId="{90D6390E-373A-B642-9337-F577D3D3BD41}" type="presParOf" srcId="{467588DB-AF79-1A4E-BB53-3B9C4EC9308C}" destId="{5B56AF51-4453-A34B-AAD2-D4BF72477DA9}" srcOrd="2" destOrd="0" presId="urn:microsoft.com/office/officeart/2005/8/layout/hierarchy4"/>
    <dgm:cxn modelId="{4EFEFF10-0CB9-D549-83E0-786E9983B766}" type="presParOf" srcId="{5B56AF51-4453-A34B-AAD2-D4BF72477DA9}" destId="{866ED373-4A6A-4242-96F6-31ED9FDEDE17}" srcOrd="0" destOrd="0" presId="urn:microsoft.com/office/officeart/2005/8/layout/hierarchy4"/>
    <dgm:cxn modelId="{1E9C61CB-9BE6-0640-9ED9-EBF833BAEF73}" type="presParOf" srcId="{5B56AF51-4453-A34B-AAD2-D4BF72477DA9}" destId="{ABF294EA-79D8-3143-9E93-7319883D930D}" srcOrd="1" destOrd="0" presId="urn:microsoft.com/office/officeart/2005/8/layout/hierarchy4"/>
    <dgm:cxn modelId="{7A842FEA-2B84-3943-A2F6-3A5645BD394F}" type="presParOf" srcId="{5B56AF51-4453-A34B-AAD2-D4BF72477DA9}" destId="{E61C10FA-0666-9A47-84C8-880882D13D4B}" srcOrd="2" destOrd="0" presId="urn:microsoft.com/office/officeart/2005/8/layout/hierarchy4"/>
    <dgm:cxn modelId="{D4EBF54E-7292-B64C-962D-65A0F7E8D4E0}" type="presParOf" srcId="{E61C10FA-0666-9A47-84C8-880882D13D4B}" destId="{27171901-DD80-964A-B062-170FBD4179FD}" srcOrd="0" destOrd="0" presId="urn:microsoft.com/office/officeart/2005/8/layout/hierarchy4"/>
    <dgm:cxn modelId="{05110FAB-3C6A-6A40-A19D-5860C5311F6E}" type="presParOf" srcId="{27171901-DD80-964A-B062-170FBD4179FD}" destId="{7438F191-F176-5347-9037-65E497A81CF4}" srcOrd="0" destOrd="0" presId="urn:microsoft.com/office/officeart/2005/8/layout/hierarchy4"/>
    <dgm:cxn modelId="{DBB24C66-CE16-444A-8C58-0BB6F1A24EC6}" type="presParOf" srcId="{27171901-DD80-964A-B062-170FBD4179FD}" destId="{17941A9D-794F-FE4B-AF3A-3F61C398D635}" srcOrd="1" destOrd="0" presId="urn:microsoft.com/office/officeart/2005/8/layout/hierarchy4"/>
    <dgm:cxn modelId="{765DF924-C412-964B-BF27-F2DAB65F2B0C}" type="presParOf" srcId="{E61C10FA-0666-9A47-84C8-880882D13D4B}" destId="{3B15039E-5DD4-9A42-A836-E40D53BE18E2}" srcOrd="1" destOrd="0" presId="urn:microsoft.com/office/officeart/2005/8/layout/hierarchy4"/>
    <dgm:cxn modelId="{AD3952FE-2CC0-C249-8739-1E2C5A1B1C69}" type="presParOf" srcId="{E61C10FA-0666-9A47-84C8-880882D13D4B}" destId="{B352F261-E765-2D45-9E65-764088D6AD55}" srcOrd="2" destOrd="0" presId="urn:microsoft.com/office/officeart/2005/8/layout/hierarchy4"/>
    <dgm:cxn modelId="{AF0A55E0-A780-124A-9BE6-1696D235A805}" type="presParOf" srcId="{B352F261-E765-2D45-9E65-764088D6AD55}" destId="{7D658B62-C8B6-894B-86BE-E21716A95FCF}" srcOrd="0" destOrd="0" presId="urn:microsoft.com/office/officeart/2005/8/layout/hierarchy4"/>
    <dgm:cxn modelId="{A3FDEA5B-F622-2546-AEF4-31E7035B084B}" type="presParOf" srcId="{B352F261-E765-2D45-9E65-764088D6AD55}" destId="{5073A42F-7E73-AE4A-BD3C-4312DD9D6374}" srcOrd="1" destOrd="0" presId="urn:microsoft.com/office/officeart/2005/8/layout/hierarchy4"/>
    <dgm:cxn modelId="{D46E8579-4871-F64B-AF89-05A2357DA00A}" type="presParOf" srcId="{487AE418-1109-7D48-8502-B10417662904}" destId="{28030C6E-4160-F841-B839-5A337A6B491F}" srcOrd="1" destOrd="0" presId="urn:microsoft.com/office/officeart/2005/8/layout/hierarchy4"/>
    <dgm:cxn modelId="{0C09FDDF-5B31-7C4E-ADB3-5F69EC7D8EAE}" type="presParOf" srcId="{487AE418-1109-7D48-8502-B10417662904}" destId="{DD7A8A13-538B-3B41-AF17-2B5C7576EC7A}" srcOrd="2" destOrd="0" presId="urn:microsoft.com/office/officeart/2005/8/layout/hierarchy4"/>
    <dgm:cxn modelId="{73D1613F-1E5F-8849-B8D1-063B1E47FB7B}" type="presParOf" srcId="{DD7A8A13-538B-3B41-AF17-2B5C7576EC7A}" destId="{9F719EE2-B8BC-CA46-847A-64BF25E0D84C}" srcOrd="0" destOrd="0" presId="urn:microsoft.com/office/officeart/2005/8/layout/hierarchy4"/>
    <dgm:cxn modelId="{996F7D74-82BC-4049-8F5B-B2CEB01D84D6}" type="presParOf" srcId="{DD7A8A13-538B-3B41-AF17-2B5C7576EC7A}" destId="{99034103-0FD0-5540-BCCC-49677EE64CDE}" srcOrd="1" destOrd="0" presId="urn:microsoft.com/office/officeart/2005/8/layout/hierarchy4"/>
    <dgm:cxn modelId="{CD4752F1-1374-6540-873D-D446113D3EA6}" type="presParOf" srcId="{DD7A8A13-538B-3B41-AF17-2B5C7576EC7A}" destId="{FCCCB19A-18EA-1B4E-9C4B-F5EB36A1A398}" srcOrd="2" destOrd="0" presId="urn:microsoft.com/office/officeart/2005/8/layout/hierarchy4"/>
    <dgm:cxn modelId="{75E5452D-CE19-3348-9F48-70DF7B62AB17}" type="presParOf" srcId="{FCCCB19A-18EA-1B4E-9C4B-F5EB36A1A398}" destId="{29E53510-6950-6F44-8DDE-256606034BEF}" srcOrd="0" destOrd="0" presId="urn:microsoft.com/office/officeart/2005/8/layout/hierarchy4"/>
    <dgm:cxn modelId="{90782DE6-94FA-1445-A87C-1DD2A2CF6D03}" type="presParOf" srcId="{29E53510-6950-6F44-8DDE-256606034BEF}" destId="{613790E7-558C-014E-8248-4F94B10AFBCD}" srcOrd="0" destOrd="0" presId="urn:microsoft.com/office/officeart/2005/8/layout/hierarchy4"/>
    <dgm:cxn modelId="{DC7C8534-28F2-8D49-957E-17C50B8EBF72}" type="presParOf" srcId="{29E53510-6950-6F44-8DDE-256606034BEF}" destId="{B80C0B84-3405-474C-AA73-0BF7860CD676}" srcOrd="1" destOrd="0" presId="urn:microsoft.com/office/officeart/2005/8/layout/hierarchy4"/>
    <dgm:cxn modelId="{DC5AEB4A-D83D-BA4E-98F0-B03FDA9E8096}" type="presParOf" srcId="{29E53510-6950-6F44-8DDE-256606034BEF}" destId="{251D47BA-32A3-5D40-888B-2A72DA6936BD}" srcOrd="2" destOrd="0" presId="urn:microsoft.com/office/officeart/2005/8/layout/hierarchy4"/>
    <dgm:cxn modelId="{0E42BD59-B786-C24D-8ACA-A095B5A7C1B9}" type="presParOf" srcId="{251D47BA-32A3-5D40-888B-2A72DA6936BD}" destId="{B0FDE36E-96F4-2844-9042-D898746BE2C5}" srcOrd="0" destOrd="0" presId="urn:microsoft.com/office/officeart/2005/8/layout/hierarchy4"/>
    <dgm:cxn modelId="{36CFF3AC-F414-1741-B4F9-09F52E27CB05}" type="presParOf" srcId="{B0FDE36E-96F4-2844-9042-D898746BE2C5}" destId="{0A8EDEEF-0B8F-4C49-BBA7-1C7381292FDE}" srcOrd="0" destOrd="0" presId="urn:microsoft.com/office/officeart/2005/8/layout/hierarchy4"/>
    <dgm:cxn modelId="{27FF155E-0963-B441-9B95-28BC5056D1A7}" type="presParOf" srcId="{B0FDE36E-96F4-2844-9042-D898746BE2C5}" destId="{91919A7B-1E12-FB4B-A585-26EB28B1728C}" srcOrd="1" destOrd="0" presId="urn:microsoft.com/office/officeart/2005/8/layout/hierarchy4"/>
    <dgm:cxn modelId="{8E558539-F0F4-694A-AB58-33A126B6ACE7}" type="presParOf" srcId="{FCCCB19A-18EA-1B4E-9C4B-F5EB36A1A398}" destId="{CAADCAD7-7162-0040-B56D-088C50512033}" srcOrd="1" destOrd="0" presId="urn:microsoft.com/office/officeart/2005/8/layout/hierarchy4"/>
    <dgm:cxn modelId="{81D256ED-D728-5A4C-93C2-2E17DB026221}" type="presParOf" srcId="{FCCCB19A-18EA-1B4E-9C4B-F5EB36A1A398}" destId="{0C06A2E7-4AED-864C-9E8F-BA151DF7B1B2}" srcOrd="2" destOrd="0" presId="urn:microsoft.com/office/officeart/2005/8/layout/hierarchy4"/>
    <dgm:cxn modelId="{9FB1FF7D-5DB6-0243-8A3B-18463DA7FB33}" type="presParOf" srcId="{0C06A2E7-4AED-864C-9E8F-BA151DF7B1B2}" destId="{0C1F8C63-7AC4-044B-9D78-4E7C6B3EFA97}" srcOrd="0" destOrd="0" presId="urn:microsoft.com/office/officeart/2005/8/layout/hierarchy4"/>
    <dgm:cxn modelId="{B4644ABE-579E-4A4D-89F0-7F3D86E6D688}" type="presParOf" srcId="{0C06A2E7-4AED-864C-9E8F-BA151DF7B1B2}" destId="{A56BB835-BFA9-BF45-9D8C-C3D7DAE1291E}" srcOrd="1" destOrd="0" presId="urn:microsoft.com/office/officeart/2005/8/layout/hierarchy4"/>
    <dgm:cxn modelId="{BDFBFD83-C7F9-224E-ABEA-B8688A3C2502}" type="presParOf" srcId="{0C06A2E7-4AED-864C-9E8F-BA151DF7B1B2}" destId="{EA526AFB-F011-7D40-A87F-097E1B4F8519}" srcOrd="2" destOrd="0" presId="urn:microsoft.com/office/officeart/2005/8/layout/hierarchy4"/>
    <dgm:cxn modelId="{05EFE455-76B4-064B-8255-7634E96B31FB}" type="presParOf" srcId="{EA526AFB-F011-7D40-A87F-097E1B4F8519}" destId="{F2022589-1B09-7344-873B-C1DFC96C44D1}" srcOrd="0" destOrd="0" presId="urn:microsoft.com/office/officeart/2005/8/layout/hierarchy4"/>
    <dgm:cxn modelId="{3A18E77B-3D14-7F42-B090-DD377220A897}" type="presParOf" srcId="{F2022589-1B09-7344-873B-C1DFC96C44D1}" destId="{F81BF1B6-CC80-CF49-8C9A-71909D9FCF20}" srcOrd="0" destOrd="0" presId="urn:microsoft.com/office/officeart/2005/8/layout/hierarchy4"/>
    <dgm:cxn modelId="{4605F0AC-6A7D-8E4F-AA6F-C7D11AD4C05F}" type="presParOf" srcId="{F2022589-1B09-7344-873B-C1DFC96C44D1}" destId="{99ABE8BD-3D72-0A4F-B871-A6F50B6BC45D}" srcOrd="1" destOrd="0" presId="urn:microsoft.com/office/officeart/2005/8/layout/hierarchy4"/>
    <dgm:cxn modelId="{BD16A31C-9A01-074F-94CD-46B4558BDC4E}" type="presParOf" srcId="{EA526AFB-F011-7D40-A87F-097E1B4F8519}" destId="{B38E4558-7C3D-A141-A888-65CFCFB691D4}" srcOrd="1" destOrd="0" presId="urn:microsoft.com/office/officeart/2005/8/layout/hierarchy4"/>
    <dgm:cxn modelId="{865AD688-1F25-1F45-96F7-18E8EE5B8CD5}" type="presParOf" srcId="{EA526AFB-F011-7D40-A87F-097E1B4F8519}" destId="{1255300F-3CBF-E042-AE57-BBB61A896249}" srcOrd="2" destOrd="0" presId="urn:microsoft.com/office/officeart/2005/8/layout/hierarchy4"/>
    <dgm:cxn modelId="{2C21C7FF-A738-294F-9BC8-1FFE14C36A6E}" type="presParOf" srcId="{1255300F-3CBF-E042-AE57-BBB61A896249}" destId="{ED9EE849-C3B2-5B4B-8928-C92826FCCF13}" srcOrd="0" destOrd="0" presId="urn:microsoft.com/office/officeart/2005/8/layout/hierarchy4"/>
    <dgm:cxn modelId="{044DB2E4-2330-B640-9AB2-7F764B986C3E}" type="presParOf" srcId="{1255300F-3CBF-E042-AE57-BBB61A896249}" destId="{7616E59F-FE75-EC4D-9CA9-9FCD3596297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3942-7CA2-824E-AEA4-89F59B4080B3}">
      <dsp:nvSpPr>
        <dsp:cNvPr id="0" name=""/>
        <dsp:cNvSpPr/>
      </dsp:nvSpPr>
      <dsp:spPr>
        <a:xfrm>
          <a:off x="0" y="0"/>
          <a:ext cx="6151336" cy="934397"/>
        </a:xfrm>
        <a:prstGeom prst="roundRect">
          <a:avLst>
            <a:gd name="adj" fmla="val 10000"/>
          </a:avLst>
        </a:prstGeom>
        <a:solidFill>
          <a:srgbClr val="1140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Day1</a:t>
          </a:r>
          <a:endParaRPr lang="zh-CN" altLang="en-US" sz="4000" kern="1200" dirty="0"/>
        </a:p>
      </dsp:txBody>
      <dsp:txXfrm>
        <a:off x="27368" y="27368"/>
        <a:ext cx="6096600" cy="879661"/>
      </dsp:txXfrm>
    </dsp:sp>
    <dsp:sp modelId="{EB5E25B9-EACB-DC47-B80D-EECE98E61E9C}">
      <dsp:nvSpPr>
        <dsp:cNvPr id="0" name=""/>
        <dsp:cNvSpPr/>
      </dsp:nvSpPr>
      <dsp:spPr>
        <a:xfrm>
          <a:off x="158654" y="1222739"/>
          <a:ext cx="2879330" cy="1633627"/>
        </a:xfrm>
        <a:prstGeom prst="roundRect">
          <a:avLst>
            <a:gd name="adj" fmla="val 10000"/>
          </a:avLst>
        </a:prstGeom>
        <a:solidFill>
          <a:srgbClr val="008E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Detecting</a:t>
          </a:r>
          <a:r>
            <a:rPr lang="zh-CN" altLang="en-US" sz="2700" kern="1200" dirty="0"/>
            <a:t> </a:t>
          </a:r>
          <a:r>
            <a:rPr lang="en-US" altLang="zh-CN" sz="2700" kern="1200" dirty="0"/>
            <a:t>selection</a:t>
          </a:r>
          <a:r>
            <a:rPr lang="zh-CN" altLang="en-US" sz="2700" kern="1200" dirty="0"/>
            <a:t> </a:t>
          </a:r>
          <a:r>
            <a:rPr lang="en-US" altLang="zh-CN" sz="2700" kern="1200" dirty="0"/>
            <a:t>target</a:t>
          </a:r>
          <a:endParaRPr lang="zh-CN" altLang="en-US" sz="2700" kern="1200" dirty="0"/>
        </a:p>
      </dsp:txBody>
      <dsp:txXfrm>
        <a:off x="206501" y="1270586"/>
        <a:ext cx="2783636" cy="1537933"/>
      </dsp:txXfrm>
    </dsp:sp>
    <dsp:sp modelId="{73085571-3DD3-4B42-BB2C-E1E942A84470}">
      <dsp:nvSpPr>
        <dsp:cNvPr id="0" name=""/>
        <dsp:cNvSpPr/>
      </dsp:nvSpPr>
      <dsp:spPr>
        <a:xfrm>
          <a:off x="158683" y="3142386"/>
          <a:ext cx="1427073" cy="1715291"/>
        </a:xfrm>
        <a:prstGeom prst="roundRect">
          <a:avLst>
            <a:gd name="adj" fmla="val 10000"/>
          </a:avLst>
        </a:prstGeom>
        <a:solidFill>
          <a:srgbClr val="00CB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Drift</a:t>
          </a:r>
          <a:endParaRPr lang="zh-CN" altLang="en-US" sz="1600" kern="1200" dirty="0"/>
        </a:p>
      </dsp:txBody>
      <dsp:txXfrm>
        <a:off x="200481" y="3184184"/>
        <a:ext cx="1343477" cy="1631695"/>
      </dsp:txXfrm>
    </dsp:sp>
    <dsp:sp modelId="{388CC943-F2F0-D545-A971-26B38C9A14DC}">
      <dsp:nvSpPr>
        <dsp:cNvPr id="0" name=""/>
        <dsp:cNvSpPr/>
      </dsp:nvSpPr>
      <dsp:spPr>
        <a:xfrm>
          <a:off x="1644235" y="3142386"/>
          <a:ext cx="1393721" cy="1715291"/>
        </a:xfrm>
        <a:prstGeom prst="roundRect">
          <a:avLst>
            <a:gd name="adj" fmla="val 10000"/>
          </a:avLst>
        </a:prstGeom>
        <a:solidFill>
          <a:srgbClr val="00CB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statistical</a:t>
          </a:r>
          <a:r>
            <a:rPr lang="zh-CN" altLang="en-US" sz="1600" kern="1200" dirty="0"/>
            <a:t> </a:t>
          </a:r>
          <a:r>
            <a:rPr lang="en-US" altLang="zh-CN" sz="1600" kern="1200" dirty="0"/>
            <a:t>methods</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(CMH-test</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Chisq-test)</a:t>
          </a:r>
          <a:endParaRPr lang="zh-CN" altLang="en-US" sz="1600" kern="1200" dirty="0"/>
        </a:p>
      </dsp:txBody>
      <dsp:txXfrm>
        <a:off x="1685056" y="3183207"/>
        <a:ext cx="1312079" cy="1633649"/>
      </dsp:txXfrm>
    </dsp:sp>
    <dsp:sp modelId="{866ED373-4A6A-4242-96F6-31ED9FDEDE17}">
      <dsp:nvSpPr>
        <dsp:cNvPr id="0" name=""/>
        <dsp:cNvSpPr/>
      </dsp:nvSpPr>
      <dsp:spPr>
        <a:xfrm>
          <a:off x="3154943" y="1222739"/>
          <a:ext cx="2845978" cy="1632657"/>
        </a:xfrm>
        <a:prstGeom prst="roundRect">
          <a:avLst>
            <a:gd name="adj" fmla="val 10000"/>
          </a:avLst>
        </a:prstGeom>
        <a:solidFill>
          <a:srgbClr val="1799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Reconstruct</a:t>
          </a:r>
          <a:r>
            <a:rPr lang="zh-CN" altLang="en-US" sz="2700" kern="1200" dirty="0"/>
            <a:t> </a:t>
          </a:r>
          <a:r>
            <a:rPr lang="en-US" altLang="zh-CN" sz="2700" kern="1200" dirty="0"/>
            <a:t>haplotype</a:t>
          </a:r>
          <a:r>
            <a:rPr lang="zh-CN" altLang="en-US" sz="2700" kern="1200" dirty="0"/>
            <a:t> </a:t>
          </a:r>
          <a:r>
            <a:rPr lang="en-US" altLang="zh-CN" sz="2700" kern="1200" dirty="0"/>
            <a:t>blocks</a:t>
          </a:r>
          <a:endParaRPr lang="zh-CN" altLang="en-US" sz="2700" kern="1200" dirty="0"/>
        </a:p>
      </dsp:txBody>
      <dsp:txXfrm>
        <a:off x="3202762" y="1270558"/>
        <a:ext cx="2750340" cy="1537019"/>
      </dsp:txXfrm>
    </dsp:sp>
    <dsp:sp modelId="{7438F191-F176-5347-9037-65E497A81CF4}">
      <dsp:nvSpPr>
        <dsp:cNvPr id="0" name=""/>
        <dsp:cNvSpPr/>
      </dsp:nvSpPr>
      <dsp:spPr>
        <a:xfrm>
          <a:off x="3154972" y="3141416"/>
          <a:ext cx="1393721" cy="1715291"/>
        </a:xfrm>
        <a:prstGeom prst="roundRect">
          <a:avLst>
            <a:gd name="adj" fmla="val 10000"/>
          </a:avLst>
        </a:prstGeom>
        <a:solidFill>
          <a:srgbClr val="20CB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Linkage</a:t>
          </a:r>
          <a:r>
            <a:rPr lang="zh-CN" altLang="en-US" sz="1600" kern="1200" dirty="0"/>
            <a:t> </a:t>
          </a:r>
          <a:r>
            <a:rPr lang="en-US" altLang="zh-CN" sz="1600" kern="1200" dirty="0"/>
            <a:t>(correlated</a:t>
          </a:r>
          <a:r>
            <a:rPr lang="zh-CN" altLang="en-US" sz="1600" kern="1200" dirty="0"/>
            <a:t> </a:t>
          </a:r>
          <a:r>
            <a:rPr lang="en-US" altLang="zh-CN" sz="1600" kern="1200" dirty="0"/>
            <a:t>frequency</a:t>
          </a:r>
          <a:r>
            <a:rPr lang="zh-CN" altLang="en-US" sz="1600" kern="1200" dirty="0"/>
            <a:t> </a:t>
          </a:r>
          <a:r>
            <a:rPr lang="en-US" altLang="zh-CN" sz="1600" kern="1200" dirty="0"/>
            <a:t>change)</a:t>
          </a:r>
          <a:endParaRPr lang="zh-CN" altLang="en-US" sz="1600" kern="1200" dirty="0"/>
        </a:p>
      </dsp:txBody>
      <dsp:txXfrm>
        <a:off x="3195793" y="3182237"/>
        <a:ext cx="1312079" cy="1633649"/>
      </dsp:txXfrm>
    </dsp:sp>
    <dsp:sp modelId="{7D658B62-C8B6-894B-86BE-E21716A95FCF}">
      <dsp:nvSpPr>
        <dsp:cNvPr id="0" name=""/>
        <dsp:cNvSpPr/>
      </dsp:nvSpPr>
      <dsp:spPr>
        <a:xfrm>
          <a:off x="4607173" y="3141416"/>
          <a:ext cx="1393721" cy="1715291"/>
        </a:xfrm>
        <a:prstGeom prst="roundRect">
          <a:avLst>
            <a:gd name="adj" fmla="val 10000"/>
          </a:avLst>
        </a:prstGeom>
        <a:solidFill>
          <a:srgbClr val="20CB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characterize</a:t>
          </a:r>
          <a:r>
            <a:rPr lang="zh-CN" altLang="en-US" sz="1600" kern="1200" dirty="0"/>
            <a:t> </a:t>
          </a:r>
          <a:r>
            <a:rPr lang="en-US" altLang="zh-CN" sz="1600" kern="1200" dirty="0"/>
            <a:t>selection</a:t>
          </a:r>
          <a:r>
            <a:rPr lang="zh-CN" altLang="en-US" sz="1600" kern="1200" dirty="0"/>
            <a:t> </a:t>
          </a:r>
          <a:r>
            <a:rPr lang="en-US" altLang="zh-CN" sz="1600" kern="1200" dirty="0"/>
            <a:t>(e.g.</a:t>
          </a:r>
          <a:r>
            <a:rPr lang="zh-CN" altLang="en-US" sz="1600" kern="1200" dirty="0"/>
            <a:t> </a:t>
          </a:r>
          <a:r>
            <a:rPr lang="en-US" altLang="zh-CN" sz="1600" kern="1200" dirty="0"/>
            <a:t>selection</a:t>
          </a:r>
          <a:r>
            <a:rPr lang="zh-CN" altLang="en-US" sz="1600" kern="1200" dirty="0"/>
            <a:t> </a:t>
          </a:r>
          <a:r>
            <a:rPr lang="en-US" altLang="zh-CN" sz="1600" kern="1200" dirty="0"/>
            <a:t>coefficient)</a:t>
          </a:r>
          <a:endParaRPr lang="zh-CN" altLang="en-US" sz="1600" kern="1200" dirty="0"/>
        </a:p>
      </dsp:txBody>
      <dsp:txXfrm>
        <a:off x="4647994" y="3182237"/>
        <a:ext cx="1312079" cy="1633649"/>
      </dsp:txXfrm>
    </dsp:sp>
    <dsp:sp modelId="{9F719EE2-B8BC-CA46-847A-64BF25E0D84C}">
      <dsp:nvSpPr>
        <dsp:cNvPr id="0" name=""/>
        <dsp:cNvSpPr/>
      </dsp:nvSpPr>
      <dsp:spPr>
        <a:xfrm>
          <a:off x="6389602" y="2321"/>
          <a:ext cx="5126276" cy="934871"/>
        </a:xfrm>
        <a:prstGeom prst="roundRect">
          <a:avLst>
            <a:gd name="adj" fmla="val 10000"/>
          </a:avLst>
        </a:prstGeom>
        <a:solidFill>
          <a:srgbClr val="B434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Day</a:t>
          </a:r>
          <a:r>
            <a:rPr lang="zh-CN" altLang="en-US" sz="4000" kern="1200" dirty="0"/>
            <a:t> </a:t>
          </a:r>
          <a:r>
            <a:rPr lang="en-US" altLang="zh-CN" sz="4000" kern="1200" dirty="0"/>
            <a:t>2</a:t>
          </a:r>
          <a:endParaRPr lang="zh-CN" altLang="en-US" sz="4000" kern="1200" dirty="0"/>
        </a:p>
      </dsp:txBody>
      <dsp:txXfrm>
        <a:off x="6416983" y="29702"/>
        <a:ext cx="5071514" cy="880109"/>
      </dsp:txXfrm>
    </dsp:sp>
    <dsp:sp modelId="{613790E7-558C-014E-8248-4F94B10AFBCD}">
      <dsp:nvSpPr>
        <dsp:cNvPr id="0" name=""/>
        <dsp:cNvSpPr/>
      </dsp:nvSpPr>
      <dsp:spPr>
        <a:xfrm>
          <a:off x="6573580" y="1223213"/>
          <a:ext cx="1792459" cy="1632657"/>
        </a:xfrm>
        <a:prstGeom prst="roundRect">
          <a:avLst>
            <a:gd name="adj" fmla="val 10000"/>
          </a:avLst>
        </a:prstGeom>
        <a:solidFill>
          <a:srgbClr val="B357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SLiM</a:t>
          </a:r>
          <a:r>
            <a:rPr lang="zh-CN" altLang="en-US" sz="2700" kern="1200" dirty="0"/>
            <a:t> </a:t>
          </a:r>
          <a:r>
            <a:rPr lang="en-US" altLang="zh-CN" sz="2700" kern="1200" dirty="0"/>
            <a:t>simulation</a:t>
          </a:r>
          <a:endParaRPr lang="zh-CN" altLang="en-US" sz="2700" kern="1200" dirty="0"/>
        </a:p>
      </dsp:txBody>
      <dsp:txXfrm>
        <a:off x="6621399" y="1271032"/>
        <a:ext cx="1696821" cy="1537019"/>
      </dsp:txXfrm>
    </dsp:sp>
    <dsp:sp modelId="{0A8EDEEF-0B8F-4C49-BBA7-1C7381292FDE}">
      <dsp:nvSpPr>
        <dsp:cNvPr id="0" name=""/>
        <dsp:cNvSpPr/>
      </dsp:nvSpPr>
      <dsp:spPr>
        <a:xfrm>
          <a:off x="6772268" y="3141890"/>
          <a:ext cx="1395083" cy="1715291"/>
        </a:xfrm>
        <a:prstGeom prst="roundRect">
          <a:avLst>
            <a:gd name="adj" fmla="val 10000"/>
          </a:avLst>
        </a:prstGeom>
        <a:solidFill>
          <a:srgbClr val="F87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Model</a:t>
          </a:r>
          <a:r>
            <a:rPr lang="zh-CN" altLang="en-US" sz="1600" kern="1200" dirty="0"/>
            <a:t> </a:t>
          </a:r>
          <a:r>
            <a:rPr lang="en-US" altLang="zh-CN" sz="1600" kern="1200" dirty="0"/>
            <a:t>selection</a:t>
          </a:r>
        </a:p>
      </dsp:txBody>
      <dsp:txXfrm>
        <a:off x="6813129" y="3182751"/>
        <a:ext cx="1313361" cy="1633569"/>
      </dsp:txXfrm>
    </dsp:sp>
    <dsp:sp modelId="{0C1F8C63-7AC4-044B-9D78-4E7C6B3EFA97}">
      <dsp:nvSpPr>
        <dsp:cNvPr id="0" name=""/>
        <dsp:cNvSpPr/>
      </dsp:nvSpPr>
      <dsp:spPr>
        <a:xfrm>
          <a:off x="8482998" y="1223213"/>
          <a:ext cx="2848903" cy="1632657"/>
        </a:xfrm>
        <a:prstGeom prst="roundRect">
          <a:avLst>
            <a:gd name="adj" fmla="val 10000"/>
          </a:avLst>
        </a:prstGeom>
        <a:solidFill>
          <a:srgbClr val="B38A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Model</a:t>
          </a:r>
          <a:r>
            <a:rPr lang="zh-CN" altLang="en-US" sz="2700" kern="1200" dirty="0"/>
            <a:t> </a:t>
          </a:r>
          <a:r>
            <a:rPr lang="en-US" altLang="zh-CN" sz="2700" kern="1200" dirty="0"/>
            <a:t>Fitting</a:t>
          </a:r>
          <a:endParaRPr lang="zh-CN" altLang="en-US" sz="2700" kern="1200" dirty="0"/>
        </a:p>
      </dsp:txBody>
      <dsp:txXfrm>
        <a:off x="8530817" y="1271032"/>
        <a:ext cx="2753265" cy="1537019"/>
      </dsp:txXfrm>
    </dsp:sp>
    <dsp:sp modelId="{F81BF1B6-CC80-CF49-8C9A-71909D9FCF20}">
      <dsp:nvSpPr>
        <dsp:cNvPr id="0" name=""/>
        <dsp:cNvSpPr/>
      </dsp:nvSpPr>
      <dsp:spPr>
        <a:xfrm>
          <a:off x="8483126" y="3141890"/>
          <a:ext cx="1395083" cy="1715291"/>
        </a:xfrm>
        <a:prstGeom prst="roundRect">
          <a:avLst>
            <a:gd name="adj" fmla="val 10000"/>
          </a:avLst>
        </a:prstGeom>
        <a:solidFill>
          <a:srgbClr val="FCC22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connection</a:t>
          </a:r>
          <a:r>
            <a:rPr lang="zh-CN" altLang="en-US" sz="1600" kern="1200" dirty="0"/>
            <a:t> </a:t>
          </a:r>
          <a:r>
            <a:rPr lang="en-US" altLang="zh-CN" sz="1600" kern="1200" dirty="0"/>
            <a:t>between</a:t>
          </a:r>
          <a:r>
            <a:rPr lang="zh-CN" altLang="en-US" sz="1600" kern="1200" dirty="0"/>
            <a:t> </a:t>
          </a:r>
          <a:r>
            <a:rPr lang="en-US" altLang="zh-CN" sz="1600" kern="1200" dirty="0"/>
            <a:t>simulation</a:t>
          </a:r>
          <a:r>
            <a:rPr lang="zh-CN" altLang="en-US" sz="1600" kern="1200" dirty="0"/>
            <a:t> </a:t>
          </a:r>
          <a:r>
            <a:rPr lang="en-US" altLang="zh-CN" sz="1600" kern="1200" dirty="0"/>
            <a:t>and</a:t>
          </a:r>
          <a:r>
            <a:rPr lang="zh-CN" altLang="en-US" sz="1600" kern="1200" dirty="0"/>
            <a:t> </a:t>
          </a:r>
          <a:r>
            <a:rPr lang="en-US" altLang="zh-CN" sz="1600" kern="1200" dirty="0"/>
            <a:t>experiments</a:t>
          </a:r>
          <a:endParaRPr lang="zh-CN" altLang="en-US" sz="1600" kern="1200" dirty="0"/>
        </a:p>
      </dsp:txBody>
      <dsp:txXfrm>
        <a:off x="8523987" y="3182751"/>
        <a:ext cx="1313361" cy="1633569"/>
      </dsp:txXfrm>
    </dsp:sp>
    <dsp:sp modelId="{ED9EE849-C3B2-5B4B-8928-C92826FCCF13}">
      <dsp:nvSpPr>
        <dsp:cNvPr id="0" name=""/>
        <dsp:cNvSpPr/>
      </dsp:nvSpPr>
      <dsp:spPr>
        <a:xfrm>
          <a:off x="9936689" y="3141890"/>
          <a:ext cx="1395083" cy="1715291"/>
        </a:xfrm>
        <a:prstGeom prst="roundRect">
          <a:avLst>
            <a:gd name="adj" fmla="val 10000"/>
          </a:avLst>
        </a:prstGeom>
        <a:solidFill>
          <a:srgbClr val="FCC22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summary</a:t>
          </a:r>
          <a:r>
            <a:rPr lang="zh-CN" altLang="en-US" sz="1600" kern="1200" dirty="0"/>
            <a:t> </a:t>
          </a:r>
          <a:r>
            <a:rPr lang="en-US" altLang="zh-CN" sz="1600" kern="1200" dirty="0"/>
            <a:t>statistics</a:t>
          </a:r>
          <a:r>
            <a:rPr lang="zh-CN" altLang="en-US" sz="1600" kern="1200" dirty="0"/>
            <a:t> </a:t>
          </a:r>
          <a:r>
            <a:rPr lang="en-US" altLang="zh-CN" sz="1600" kern="1200" dirty="0"/>
            <a:t>(e.g.</a:t>
          </a:r>
          <a:r>
            <a:rPr lang="zh-CN" altLang="en-US" sz="1600" kern="1200" dirty="0"/>
            <a:t> </a:t>
          </a:r>
          <a:r>
            <a:rPr lang="en-US" altLang="zh-CN" sz="1600" kern="1200" dirty="0"/>
            <a:t>Jaccard</a:t>
          </a:r>
          <a:r>
            <a:rPr lang="zh-CN" altLang="en-US" sz="1600" kern="1200" dirty="0"/>
            <a:t> </a:t>
          </a:r>
          <a:r>
            <a:rPr lang="en-US" altLang="zh-CN" sz="1600" kern="1200" dirty="0"/>
            <a:t>index)</a:t>
          </a:r>
          <a:endParaRPr lang="zh-CN" altLang="en-US" sz="1600" kern="1200" dirty="0"/>
        </a:p>
      </dsp:txBody>
      <dsp:txXfrm>
        <a:off x="9977550" y="3182751"/>
        <a:ext cx="1313361" cy="1633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73942-7CA2-824E-AEA4-89F59B4080B3}">
      <dsp:nvSpPr>
        <dsp:cNvPr id="0" name=""/>
        <dsp:cNvSpPr/>
      </dsp:nvSpPr>
      <dsp:spPr>
        <a:xfrm>
          <a:off x="0" y="0"/>
          <a:ext cx="6151336" cy="934397"/>
        </a:xfrm>
        <a:prstGeom prst="roundRect">
          <a:avLst>
            <a:gd name="adj" fmla="val 10000"/>
          </a:avLst>
        </a:prstGeom>
        <a:solidFill>
          <a:srgbClr val="1140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Day1</a:t>
          </a:r>
          <a:endParaRPr lang="zh-CN" altLang="en-US" sz="4000" kern="1200" dirty="0"/>
        </a:p>
      </dsp:txBody>
      <dsp:txXfrm>
        <a:off x="27368" y="27368"/>
        <a:ext cx="6096600" cy="879661"/>
      </dsp:txXfrm>
    </dsp:sp>
    <dsp:sp modelId="{EB5E25B9-EACB-DC47-B80D-EECE98E61E9C}">
      <dsp:nvSpPr>
        <dsp:cNvPr id="0" name=""/>
        <dsp:cNvSpPr/>
      </dsp:nvSpPr>
      <dsp:spPr>
        <a:xfrm>
          <a:off x="158654" y="1222739"/>
          <a:ext cx="2879330" cy="1633627"/>
        </a:xfrm>
        <a:prstGeom prst="roundRect">
          <a:avLst>
            <a:gd name="adj" fmla="val 10000"/>
          </a:avLst>
        </a:prstGeom>
        <a:solidFill>
          <a:srgbClr val="008E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Detecting</a:t>
          </a:r>
          <a:r>
            <a:rPr lang="zh-CN" altLang="en-US" sz="2700" kern="1200" dirty="0"/>
            <a:t> </a:t>
          </a:r>
          <a:r>
            <a:rPr lang="en-US" altLang="zh-CN" sz="2700" kern="1200" dirty="0"/>
            <a:t>selection</a:t>
          </a:r>
          <a:r>
            <a:rPr lang="zh-CN" altLang="en-US" sz="2700" kern="1200" dirty="0"/>
            <a:t> </a:t>
          </a:r>
          <a:r>
            <a:rPr lang="en-US" altLang="zh-CN" sz="2700" kern="1200" dirty="0"/>
            <a:t>target</a:t>
          </a:r>
          <a:endParaRPr lang="zh-CN" altLang="en-US" sz="2700" kern="1200" dirty="0"/>
        </a:p>
      </dsp:txBody>
      <dsp:txXfrm>
        <a:off x="206501" y="1270586"/>
        <a:ext cx="2783636" cy="1537933"/>
      </dsp:txXfrm>
    </dsp:sp>
    <dsp:sp modelId="{73085571-3DD3-4B42-BB2C-E1E942A84470}">
      <dsp:nvSpPr>
        <dsp:cNvPr id="0" name=""/>
        <dsp:cNvSpPr/>
      </dsp:nvSpPr>
      <dsp:spPr>
        <a:xfrm>
          <a:off x="158683" y="3142386"/>
          <a:ext cx="1427073" cy="1715291"/>
        </a:xfrm>
        <a:prstGeom prst="roundRect">
          <a:avLst>
            <a:gd name="adj" fmla="val 10000"/>
          </a:avLst>
        </a:prstGeom>
        <a:solidFill>
          <a:srgbClr val="00CB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Drift</a:t>
          </a:r>
          <a:endParaRPr lang="zh-CN" altLang="en-US" sz="1600" kern="1200" dirty="0"/>
        </a:p>
      </dsp:txBody>
      <dsp:txXfrm>
        <a:off x="200481" y="3184184"/>
        <a:ext cx="1343477" cy="1631695"/>
      </dsp:txXfrm>
    </dsp:sp>
    <dsp:sp modelId="{388CC943-F2F0-D545-A971-26B38C9A14DC}">
      <dsp:nvSpPr>
        <dsp:cNvPr id="0" name=""/>
        <dsp:cNvSpPr/>
      </dsp:nvSpPr>
      <dsp:spPr>
        <a:xfrm>
          <a:off x="1644235" y="3142386"/>
          <a:ext cx="1393721" cy="1715291"/>
        </a:xfrm>
        <a:prstGeom prst="roundRect">
          <a:avLst>
            <a:gd name="adj" fmla="val 10000"/>
          </a:avLst>
        </a:prstGeom>
        <a:solidFill>
          <a:srgbClr val="00CB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statistical</a:t>
          </a:r>
          <a:r>
            <a:rPr lang="zh-CN" altLang="en-US" sz="1600" kern="1200" dirty="0"/>
            <a:t> </a:t>
          </a:r>
          <a:r>
            <a:rPr lang="en-US" altLang="zh-CN" sz="1600" kern="1200" dirty="0"/>
            <a:t>methods</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(CMH-test</a:t>
          </a:r>
        </a:p>
        <a:p>
          <a:pPr marL="0" lvl="0" indent="0" algn="ctr" defTabSz="711200">
            <a:lnSpc>
              <a:spcPct val="90000"/>
            </a:lnSpc>
            <a:spcBef>
              <a:spcPct val="0"/>
            </a:spcBef>
            <a:spcAft>
              <a:spcPct val="35000"/>
            </a:spcAft>
            <a:buFont typeface="Arial" panose="020B0604020202020204" pitchFamily="34" charset="0"/>
            <a:buNone/>
          </a:pPr>
          <a:r>
            <a:rPr lang="en-US" altLang="zh-CN" sz="1600" kern="1200" dirty="0"/>
            <a:t>Chisq-test)</a:t>
          </a:r>
          <a:endParaRPr lang="zh-CN" altLang="en-US" sz="1600" kern="1200" dirty="0"/>
        </a:p>
      </dsp:txBody>
      <dsp:txXfrm>
        <a:off x="1685056" y="3183207"/>
        <a:ext cx="1312079" cy="1633649"/>
      </dsp:txXfrm>
    </dsp:sp>
    <dsp:sp modelId="{866ED373-4A6A-4242-96F6-31ED9FDEDE17}">
      <dsp:nvSpPr>
        <dsp:cNvPr id="0" name=""/>
        <dsp:cNvSpPr/>
      </dsp:nvSpPr>
      <dsp:spPr>
        <a:xfrm>
          <a:off x="3154943" y="1222739"/>
          <a:ext cx="2845978" cy="1632657"/>
        </a:xfrm>
        <a:prstGeom prst="roundRect">
          <a:avLst>
            <a:gd name="adj" fmla="val 10000"/>
          </a:avLst>
        </a:prstGeom>
        <a:solidFill>
          <a:srgbClr val="17995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Reconstruct</a:t>
          </a:r>
          <a:r>
            <a:rPr lang="zh-CN" altLang="en-US" sz="2700" kern="1200" dirty="0"/>
            <a:t> </a:t>
          </a:r>
          <a:r>
            <a:rPr lang="en-US" altLang="zh-CN" sz="2700" kern="1200" dirty="0"/>
            <a:t>haplotype</a:t>
          </a:r>
          <a:r>
            <a:rPr lang="zh-CN" altLang="en-US" sz="2700" kern="1200" dirty="0"/>
            <a:t> </a:t>
          </a:r>
          <a:r>
            <a:rPr lang="en-US" altLang="zh-CN" sz="2700" kern="1200" dirty="0"/>
            <a:t>blocks</a:t>
          </a:r>
          <a:endParaRPr lang="zh-CN" altLang="en-US" sz="2700" kern="1200" dirty="0"/>
        </a:p>
      </dsp:txBody>
      <dsp:txXfrm>
        <a:off x="3202762" y="1270558"/>
        <a:ext cx="2750340" cy="1537019"/>
      </dsp:txXfrm>
    </dsp:sp>
    <dsp:sp modelId="{7438F191-F176-5347-9037-65E497A81CF4}">
      <dsp:nvSpPr>
        <dsp:cNvPr id="0" name=""/>
        <dsp:cNvSpPr/>
      </dsp:nvSpPr>
      <dsp:spPr>
        <a:xfrm>
          <a:off x="3154972" y="3141416"/>
          <a:ext cx="1393721" cy="1715291"/>
        </a:xfrm>
        <a:prstGeom prst="roundRect">
          <a:avLst>
            <a:gd name="adj" fmla="val 10000"/>
          </a:avLst>
        </a:prstGeom>
        <a:solidFill>
          <a:srgbClr val="20CB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Linkage</a:t>
          </a:r>
          <a:r>
            <a:rPr lang="zh-CN" altLang="en-US" sz="1600" kern="1200" dirty="0"/>
            <a:t> </a:t>
          </a:r>
          <a:r>
            <a:rPr lang="en-US" altLang="zh-CN" sz="1600" kern="1200" dirty="0"/>
            <a:t>(correlated</a:t>
          </a:r>
          <a:r>
            <a:rPr lang="zh-CN" altLang="en-US" sz="1600" kern="1200" dirty="0"/>
            <a:t> </a:t>
          </a:r>
          <a:r>
            <a:rPr lang="en-US" altLang="zh-CN" sz="1600" kern="1200" dirty="0"/>
            <a:t>frequency</a:t>
          </a:r>
          <a:r>
            <a:rPr lang="zh-CN" altLang="en-US" sz="1600" kern="1200" dirty="0"/>
            <a:t> </a:t>
          </a:r>
          <a:r>
            <a:rPr lang="en-US" altLang="zh-CN" sz="1600" kern="1200" dirty="0"/>
            <a:t>change)</a:t>
          </a:r>
          <a:endParaRPr lang="zh-CN" altLang="en-US" sz="1600" kern="1200" dirty="0"/>
        </a:p>
      </dsp:txBody>
      <dsp:txXfrm>
        <a:off x="3195793" y="3182237"/>
        <a:ext cx="1312079" cy="1633649"/>
      </dsp:txXfrm>
    </dsp:sp>
    <dsp:sp modelId="{7D658B62-C8B6-894B-86BE-E21716A95FCF}">
      <dsp:nvSpPr>
        <dsp:cNvPr id="0" name=""/>
        <dsp:cNvSpPr/>
      </dsp:nvSpPr>
      <dsp:spPr>
        <a:xfrm>
          <a:off x="4607173" y="3141416"/>
          <a:ext cx="1393721" cy="1715291"/>
        </a:xfrm>
        <a:prstGeom prst="roundRect">
          <a:avLst>
            <a:gd name="adj" fmla="val 10000"/>
          </a:avLst>
        </a:prstGeom>
        <a:solidFill>
          <a:srgbClr val="20CB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characterize</a:t>
          </a:r>
          <a:r>
            <a:rPr lang="zh-CN" altLang="en-US" sz="1600" kern="1200" dirty="0"/>
            <a:t> </a:t>
          </a:r>
          <a:r>
            <a:rPr lang="en-US" altLang="zh-CN" sz="1600" kern="1200" dirty="0"/>
            <a:t>selection</a:t>
          </a:r>
          <a:r>
            <a:rPr lang="zh-CN" altLang="en-US" sz="1600" kern="1200" dirty="0"/>
            <a:t> </a:t>
          </a:r>
          <a:r>
            <a:rPr lang="en-US" altLang="zh-CN" sz="1600" kern="1200" dirty="0"/>
            <a:t>(e.g.</a:t>
          </a:r>
          <a:r>
            <a:rPr lang="zh-CN" altLang="en-US" sz="1600" kern="1200" dirty="0"/>
            <a:t> </a:t>
          </a:r>
          <a:r>
            <a:rPr lang="en-US" altLang="zh-CN" sz="1600" kern="1200" dirty="0"/>
            <a:t>selection</a:t>
          </a:r>
          <a:r>
            <a:rPr lang="zh-CN" altLang="en-US" sz="1600" kern="1200" dirty="0"/>
            <a:t> </a:t>
          </a:r>
          <a:r>
            <a:rPr lang="en-US" altLang="zh-CN" sz="1600" kern="1200" dirty="0"/>
            <a:t>coefficient)</a:t>
          </a:r>
          <a:endParaRPr lang="zh-CN" altLang="en-US" sz="1600" kern="1200" dirty="0"/>
        </a:p>
      </dsp:txBody>
      <dsp:txXfrm>
        <a:off x="4647994" y="3182237"/>
        <a:ext cx="1312079" cy="1633649"/>
      </dsp:txXfrm>
    </dsp:sp>
    <dsp:sp modelId="{9F719EE2-B8BC-CA46-847A-64BF25E0D84C}">
      <dsp:nvSpPr>
        <dsp:cNvPr id="0" name=""/>
        <dsp:cNvSpPr/>
      </dsp:nvSpPr>
      <dsp:spPr>
        <a:xfrm>
          <a:off x="6389602" y="2321"/>
          <a:ext cx="5126276" cy="934871"/>
        </a:xfrm>
        <a:prstGeom prst="roundRect">
          <a:avLst>
            <a:gd name="adj" fmla="val 10000"/>
          </a:avLst>
        </a:prstGeom>
        <a:solidFill>
          <a:srgbClr val="B4343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t>Day</a:t>
          </a:r>
          <a:r>
            <a:rPr lang="zh-CN" altLang="en-US" sz="4000" kern="1200" dirty="0"/>
            <a:t> </a:t>
          </a:r>
          <a:r>
            <a:rPr lang="en-US" altLang="zh-CN" sz="4000" kern="1200" dirty="0"/>
            <a:t>2</a:t>
          </a:r>
          <a:endParaRPr lang="zh-CN" altLang="en-US" sz="4000" kern="1200" dirty="0"/>
        </a:p>
      </dsp:txBody>
      <dsp:txXfrm>
        <a:off x="6416983" y="29702"/>
        <a:ext cx="5071514" cy="880109"/>
      </dsp:txXfrm>
    </dsp:sp>
    <dsp:sp modelId="{613790E7-558C-014E-8248-4F94B10AFBCD}">
      <dsp:nvSpPr>
        <dsp:cNvPr id="0" name=""/>
        <dsp:cNvSpPr/>
      </dsp:nvSpPr>
      <dsp:spPr>
        <a:xfrm>
          <a:off x="6573580" y="1223213"/>
          <a:ext cx="1792459" cy="1632657"/>
        </a:xfrm>
        <a:prstGeom prst="roundRect">
          <a:avLst>
            <a:gd name="adj" fmla="val 10000"/>
          </a:avLst>
        </a:prstGeom>
        <a:solidFill>
          <a:srgbClr val="B3572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SLiM</a:t>
          </a:r>
          <a:r>
            <a:rPr lang="zh-CN" altLang="en-US" sz="2700" kern="1200" dirty="0"/>
            <a:t> </a:t>
          </a:r>
          <a:r>
            <a:rPr lang="en-US" altLang="zh-CN" sz="2700" kern="1200" dirty="0"/>
            <a:t>simulation</a:t>
          </a:r>
          <a:endParaRPr lang="zh-CN" altLang="en-US" sz="2700" kern="1200" dirty="0"/>
        </a:p>
      </dsp:txBody>
      <dsp:txXfrm>
        <a:off x="6621399" y="1271032"/>
        <a:ext cx="1696821" cy="1537019"/>
      </dsp:txXfrm>
    </dsp:sp>
    <dsp:sp modelId="{0A8EDEEF-0B8F-4C49-BBA7-1C7381292FDE}">
      <dsp:nvSpPr>
        <dsp:cNvPr id="0" name=""/>
        <dsp:cNvSpPr/>
      </dsp:nvSpPr>
      <dsp:spPr>
        <a:xfrm>
          <a:off x="6772268" y="3141890"/>
          <a:ext cx="1395083" cy="1715291"/>
        </a:xfrm>
        <a:prstGeom prst="roundRect">
          <a:avLst>
            <a:gd name="adj" fmla="val 10000"/>
          </a:avLst>
        </a:prstGeom>
        <a:solidFill>
          <a:srgbClr val="F87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Model</a:t>
          </a:r>
          <a:r>
            <a:rPr lang="zh-CN" altLang="en-US" sz="1600" kern="1200" dirty="0"/>
            <a:t> </a:t>
          </a:r>
          <a:r>
            <a:rPr lang="en-US" altLang="zh-CN" sz="1600" kern="1200" dirty="0"/>
            <a:t>selection</a:t>
          </a:r>
        </a:p>
      </dsp:txBody>
      <dsp:txXfrm>
        <a:off x="6813129" y="3182751"/>
        <a:ext cx="1313361" cy="1633569"/>
      </dsp:txXfrm>
    </dsp:sp>
    <dsp:sp modelId="{0C1F8C63-7AC4-044B-9D78-4E7C6B3EFA97}">
      <dsp:nvSpPr>
        <dsp:cNvPr id="0" name=""/>
        <dsp:cNvSpPr/>
      </dsp:nvSpPr>
      <dsp:spPr>
        <a:xfrm>
          <a:off x="8482998" y="1223213"/>
          <a:ext cx="2848903" cy="1632657"/>
        </a:xfrm>
        <a:prstGeom prst="roundRect">
          <a:avLst>
            <a:gd name="adj" fmla="val 10000"/>
          </a:avLst>
        </a:prstGeom>
        <a:solidFill>
          <a:srgbClr val="B38A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Model</a:t>
          </a:r>
          <a:r>
            <a:rPr lang="zh-CN" altLang="en-US" sz="2700" kern="1200" dirty="0"/>
            <a:t> </a:t>
          </a:r>
          <a:r>
            <a:rPr lang="en-US" altLang="zh-CN" sz="2700" kern="1200" dirty="0"/>
            <a:t>Fitting</a:t>
          </a:r>
          <a:endParaRPr lang="zh-CN" altLang="en-US" sz="2700" kern="1200" dirty="0"/>
        </a:p>
      </dsp:txBody>
      <dsp:txXfrm>
        <a:off x="8530817" y="1271032"/>
        <a:ext cx="2753265" cy="1537019"/>
      </dsp:txXfrm>
    </dsp:sp>
    <dsp:sp modelId="{F81BF1B6-CC80-CF49-8C9A-71909D9FCF20}">
      <dsp:nvSpPr>
        <dsp:cNvPr id="0" name=""/>
        <dsp:cNvSpPr/>
      </dsp:nvSpPr>
      <dsp:spPr>
        <a:xfrm>
          <a:off x="8483126" y="3141890"/>
          <a:ext cx="1395083" cy="1715291"/>
        </a:xfrm>
        <a:prstGeom prst="roundRect">
          <a:avLst>
            <a:gd name="adj" fmla="val 10000"/>
          </a:avLst>
        </a:prstGeom>
        <a:solidFill>
          <a:srgbClr val="FCC22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connection</a:t>
          </a:r>
          <a:r>
            <a:rPr lang="zh-CN" altLang="en-US" sz="1600" kern="1200" dirty="0"/>
            <a:t> </a:t>
          </a:r>
          <a:r>
            <a:rPr lang="en-US" altLang="zh-CN" sz="1600" kern="1200" dirty="0"/>
            <a:t>between</a:t>
          </a:r>
          <a:r>
            <a:rPr lang="zh-CN" altLang="en-US" sz="1600" kern="1200" dirty="0"/>
            <a:t> </a:t>
          </a:r>
          <a:r>
            <a:rPr lang="en-US" altLang="zh-CN" sz="1600" kern="1200" dirty="0"/>
            <a:t>simulation</a:t>
          </a:r>
          <a:r>
            <a:rPr lang="zh-CN" altLang="en-US" sz="1600" kern="1200" dirty="0"/>
            <a:t> </a:t>
          </a:r>
          <a:r>
            <a:rPr lang="en-US" altLang="zh-CN" sz="1600" kern="1200" dirty="0"/>
            <a:t>and</a:t>
          </a:r>
          <a:r>
            <a:rPr lang="zh-CN" altLang="en-US" sz="1600" kern="1200" dirty="0"/>
            <a:t> </a:t>
          </a:r>
          <a:r>
            <a:rPr lang="en-US" altLang="zh-CN" sz="1600" kern="1200" dirty="0"/>
            <a:t>experiments</a:t>
          </a:r>
          <a:endParaRPr lang="zh-CN" altLang="en-US" sz="1600" kern="1200" dirty="0"/>
        </a:p>
      </dsp:txBody>
      <dsp:txXfrm>
        <a:off x="8523987" y="3182751"/>
        <a:ext cx="1313361" cy="1633569"/>
      </dsp:txXfrm>
    </dsp:sp>
    <dsp:sp modelId="{ED9EE849-C3B2-5B4B-8928-C92826FCCF13}">
      <dsp:nvSpPr>
        <dsp:cNvPr id="0" name=""/>
        <dsp:cNvSpPr/>
      </dsp:nvSpPr>
      <dsp:spPr>
        <a:xfrm>
          <a:off x="9936689" y="3141890"/>
          <a:ext cx="1395083" cy="1715291"/>
        </a:xfrm>
        <a:prstGeom prst="roundRect">
          <a:avLst>
            <a:gd name="adj" fmla="val 10000"/>
          </a:avLst>
        </a:prstGeom>
        <a:solidFill>
          <a:srgbClr val="FCC22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summary</a:t>
          </a:r>
          <a:r>
            <a:rPr lang="zh-CN" altLang="en-US" sz="1600" kern="1200" dirty="0"/>
            <a:t> </a:t>
          </a:r>
          <a:r>
            <a:rPr lang="en-US" altLang="zh-CN" sz="1600" kern="1200" dirty="0"/>
            <a:t>statistics</a:t>
          </a:r>
          <a:r>
            <a:rPr lang="zh-CN" altLang="en-US" sz="1600" kern="1200" dirty="0"/>
            <a:t> </a:t>
          </a:r>
          <a:r>
            <a:rPr lang="en-US" altLang="zh-CN" sz="1600" kern="1200" dirty="0"/>
            <a:t>(e.g.</a:t>
          </a:r>
          <a:r>
            <a:rPr lang="zh-CN" altLang="en-US" sz="1600" kern="1200" dirty="0"/>
            <a:t> </a:t>
          </a:r>
          <a:r>
            <a:rPr lang="en-US" altLang="zh-CN" sz="1600" kern="1200" dirty="0"/>
            <a:t>Jaccard</a:t>
          </a:r>
          <a:r>
            <a:rPr lang="zh-CN" altLang="en-US" sz="1600" kern="1200" dirty="0"/>
            <a:t> </a:t>
          </a:r>
          <a:r>
            <a:rPr lang="en-US" altLang="zh-CN" sz="1600" kern="1200" dirty="0"/>
            <a:t>index)</a:t>
          </a:r>
          <a:endParaRPr lang="zh-CN" altLang="en-US" sz="1600" kern="1200" dirty="0"/>
        </a:p>
      </dsp:txBody>
      <dsp:txXfrm>
        <a:off x="9977550" y="3182751"/>
        <a:ext cx="1313361" cy="16335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DAE47A3-F142-D3CD-1E27-FDA51DBAC6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E5098144-EF6B-6947-8C6D-1CE26C35BE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1AC1AF-6F2D-0A40-87EB-23823F9368C6}" type="datetimeFigureOut">
              <a:rPr lang="en-US" smtClean="0"/>
              <a:t>3/3/25</a:t>
            </a:fld>
            <a:endParaRPr lang="en-US"/>
          </a:p>
        </p:txBody>
      </p:sp>
      <p:sp>
        <p:nvSpPr>
          <p:cNvPr id="4" name="页脚占位符 3">
            <a:extLst>
              <a:ext uri="{FF2B5EF4-FFF2-40B4-BE49-F238E27FC236}">
                <a16:creationId xmlns:a16="http://schemas.microsoft.com/office/drawing/2014/main" id="{2392A350-E30B-0867-C2E6-F31FA961DB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F28D2E3F-32FF-95DD-5EA8-411F5EB2C2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EC002B-BE1B-D749-995C-FB153D2F40ED}" type="slidenum">
              <a:rPr lang="en-US" smtClean="0"/>
              <a:t>‹#›</a:t>
            </a:fld>
            <a:endParaRPr lang="en-US"/>
          </a:p>
        </p:txBody>
      </p:sp>
    </p:spTree>
    <p:extLst>
      <p:ext uri="{BB962C8B-B14F-4D97-AF65-F5344CB8AC3E}">
        <p14:creationId xmlns:p14="http://schemas.microsoft.com/office/powerpoint/2010/main" val="37300056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F56D2-E46D-DD4B-A795-E0AFE0CC469D}" type="datetimeFigureOut">
              <a:rPr lang="en-AT" smtClean="0"/>
              <a:t>3/3/25</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EC0911-28C6-DD43-9921-5ADD85102CB2}" type="slidenum">
              <a:rPr lang="en-AT" smtClean="0"/>
              <a:t>‹#›</a:t>
            </a:fld>
            <a:endParaRPr lang="en-AT"/>
          </a:p>
        </p:txBody>
      </p:sp>
    </p:spTree>
    <p:extLst>
      <p:ext uri="{BB962C8B-B14F-4D97-AF65-F5344CB8AC3E}">
        <p14:creationId xmlns:p14="http://schemas.microsoft.com/office/powerpoint/2010/main" val="1997345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zotero.org/google-docs/?r2BzB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zotero.org/google-docs/?w0hZjp" TargetMode="External"/><Relationship Id="rId4" Type="http://schemas.openxmlformats.org/officeDocument/2006/relationships/hyperlink" Target="https://www.zotero.org/google-docs/?oSi77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1.1</a:t>
            </a:r>
            <a:r>
              <a:rPr lang="zh-CN" altLang="en-US" dirty="0"/>
              <a:t> </a:t>
            </a:r>
            <a:r>
              <a:rPr lang="en-US" altLang="zh-CN" dirty="0"/>
              <a:t>detecting</a:t>
            </a:r>
            <a:r>
              <a:rPr lang="zh-CN" altLang="en-US" dirty="0"/>
              <a:t> </a:t>
            </a:r>
            <a:r>
              <a:rPr lang="en-US" altLang="zh-CN" dirty="0"/>
              <a:t>selection</a:t>
            </a:r>
            <a:r>
              <a:rPr lang="zh-CN" altLang="en-US" dirty="0"/>
              <a:t> </a:t>
            </a:r>
            <a:r>
              <a:rPr lang="en-US" altLang="zh-CN" dirty="0"/>
              <a:t>target</a:t>
            </a:r>
          </a:p>
          <a:p>
            <a:r>
              <a:rPr lang="en-US" altLang="zh-CN" dirty="0"/>
              <a:t>-understand</a:t>
            </a:r>
            <a:r>
              <a:rPr lang="zh-CN" altLang="en-US" dirty="0"/>
              <a:t> </a:t>
            </a:r>
            <a:r>
              <a:rPr lang="en-US" altLang="zh-CN" dirty="0"/>
              <a:t>drift,</a:t>
            </a:r>
            <a:r>
              <a:rPr lang="zh-CN" altLang="en-US" dirty="0"/>
              <a:t> </a:t>
            </a:r>
            <a:r>
              <a:rPr lang="en-US" altLang="zh-CN" dirty="0"/>
              <a:t>effective</a:t>
            </a:r>
            <a:r>
              <a:rPr lang="zh-CN" altLang="en-US" dirty="0"/>
              <a:t> </a:t>
            </a:r>
            <a:r>
              <a:rPr lang="en-US" altLang="zh-CN" dirty="0"/>
              <a:t>population</a:t>
            </a:r>
            <a:r>
              <a:rPr lang="zh-CN" altLang="en-US" dirty="0"/>
              <a:t> </a:t>
            </a:r>
            <a:r>
              <a:rPr lang="en-US" altLang="zh-CN" dirty="0"/>
              <a:t>size</a:t>
            </a:r>
            <a:r>
              <a:rPr lang="zh-CN" altLang="en-US" dirty="0"/>
              <a:t> </a:t>
            </a:r>
            <a:r>
              <a:rPr lang="en-US" altLang="zh-CN" dirty="0"/>
              <a:t>and</a:t>
            </a:r>
            <a:r>
              <a:rPr lang="zh-CN" altLang="en-US" dirty="0"/>
              <a:t> </a:t>
            </a:r>
            <a:r>
              <a:rPr lang="en-US" altLang="zh-CN" dirty="0"/>
              <a:t>how</a:t>
            </a:r>
            <a:r>
              <a:rPr lang="zh-CN" altLang="en-US" dirty="0"/>
              <a:t> </a:t>
            </a:r>
            <a:r>
              <a:rPr lang="en-US" altLang="zh-CN" dirty="0"/>
              <a:t>they</a:t>
            </a:r>
            <a:r>
              <a:rPr lang="zh-CN" altLang="en-US" dirty="0"/>
              <a:t> </a:t>
            </a:r>
            <a:r>
              <a:rPr lang="en-US" altLang="zh-CN" dirty="0"/>
              <a:t>influence</a:t>
            </a:r>
            <a:r>
              <a:rPr lang="zh-CN" altLang="en-US" dirty="0"/>
              <a:t> </a:t>
            </a:r>
            <a:r>
              <a:rPr lang="en-US" altLang="zh-CN" dirty="0"/>
              <a:t>selection</a:t>
            </a:r>
          </a:p>
          <a:p>
            <a:r>
              <a:rPr lang="en-US" altLang="zh-CN" dirty="0"/>
              <a:t>-statical</a:t>
            </a:r>
            <a:r>
              <a:rPr lang="zh-CN" altLang="en-US" dirty="0"/>
              <a:t> </a:t>
            </a:r>
            <a:r>
              <a:rPr lang="en-US" altLang="zh-CN" dirty="0"/>
              <a:t>method</a:t>
            </a:r>
            <a:r>
              <a:rPr lang="zh-CN" altLang="en-US" dirty="0"/>
              <a:t> </a:t>
            </a:r>
            <a:r>
              <a:rPr lang="en-US" altLang="zh-CN" dirty="0"/>
              <a:t>detecting</a:t>
            </a:r>
            <a:r>
              <a:rPr lang="zh-CN" altLang="en-US" dirty="0"/>
              <a:t> </a:t>
            </a:r>
            <a:r>
              <a:rPr lang="en-US" altLang="zh-CN" dirty="0"/>
              <a:t>loci</a:t>
            </a:r>
            <a:r>
              <a:rPr lang="zh-CN" altLang="en-US" dirty="0"/>
              <a:t> </a:t>
            </a:r>
            <a:r>
              <a:rPr lang="en-US" altLang="zh-CN" dirty="0"/>
              <a:t>underlying</a:t>
            </a:r>
            <a:r>
              <a:rPr lang="zh-CN" altLang="en-US" dirty="0"/>
              <a:t> </a:t>
            </a:r>
            <a:r>
              <a:rPr lang="en-US" altLang="zh-CN" dirty="0"/>
              <a:t>selection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p>
          <a:p>
            <a:endParaRPr lang="en-US" altLang="zh-CN" dirty="0"/>
          </a:p>
          <a:p>
            <a:r>
              <a:rPr lang="en-US" altLang="zh-CN" dirty="0"/>
              <a:t>1.2</a:t>
            </a:r>
            <a:r>
              <a:rPr lang="zh-CN" altLang="en-US" dirty="0"/>
              <a:t> </a:t>
            </a:r>
            <a:r>
              <a:rPr lang="en-US" altLang="zh-CN" dirty="0"/>
              <a:t>reconstruct</a:t>
            </a:r>
            <a:r>
              <a:rPr lang="zh-CN" altLang="en-US" dirty="0"/>
              <a:t> </a:t>
            </a:r>
            <a:r>
              <a:rPr lang="en-US" altLang="zh-CN" dirty="0"/>
              <a:t>haplotype</a:t>
            </a:r>
            <a:r>
              <a:rPr lang="zh-CN" altLang="en-US" dirty="0"/>
              <a:t> </a:t>
            </a:r>
            <a:r>
              <a:rPr lang="en-US" altLang="zh-CN" dirty="0"/>
              <a:t>blocks</a:t>
            </a:r>
          </a:p>
          <a:p>
            <a:r>
              <a:rPr lang="en-US" altLang="zh-CN" dirty="0"/>
              <a:t>-understand</a:t>
            </a:r>
            <a:r>
              <a:rPr lang="zh-CN" altLang="en-US" dirty="0"/>
              <a:t> </a:t>
            </a:r>
            <a:r>
              <a:rPr lang="en-US" altLang="zh-CN" dirty="0"/>
              <a:t>linkage</a:t>
            </a:r>
          </a:p>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in</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between</a:t>
            </a:r>
            <a:r>
              <a:rPr lang="zh-CN" altLang="en-US" dirty="0"/>
              <a:t> </a:t>
            </a:r>
            <a:r>
              <a:rPr lang="en-US" altLang="zh-CN" dirty="0"/>
              <a:t>SNPs</a:t>
            </a:r>
          </a:p>
          <a:p>
            <a:r>
              <a:rPr lang="en-US" altLang="zh-CN" dirty="0"/>
              <a:t>-characterize</a:t>
            </a:r>
            <a:r>
              <a:rPr lang="zh-CN" altLang="en-US" dirty="0"/>
              <a:t> </a:t>
            </a:r>
            <a:r>
              <a:rPr lang="en-US" altLang="zh-CN" dirty="0"/>
              <a:t>selection</a:t>
            </a:r>
            <a:r>
              <a:rPr lang="zh-CN" altLang="en-US" dirty="0"/>
              <a:t> </a:t>
            </a:r>
            <a:r>
              <a:rPr lang="en-US" altLang="zh-CN" dirty="0"/>
              <a:t>at</a:t>
            </a:r>
            <a:r>
              <a:rPr lang="zh-CN" altLang="en-US" dirty="0"/>
              <a:t> </a:t>
            </a:r>
            <a:r>
              <a:rPr lang="en-US" altLang="zh-CN" dirty="0"/>
              <a:t>the</a:t>
            </a:r>
            <a:r>
              <a:rPr lang="zh-CN" altLang="en-US" dirty="0"/>
              <a:t> </a:t>
            </a:r>
            <a:r>
              <a:rPr lang="en-US" altLang="zh-CN" dirty="0"/>
              <a:t>haplotype</a:t>
            </a:r>
            <a:r>
              <a:rPr lang="zh-CN" altLang="en-US" dirty="0"/>
              <a:t> </a:t>
            </a:r>
            <a:r>
              <a:rPr lang="en-US" altLang="zh-CN" dirty="0"/>
              <a:t>scale(allele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trajectories)</a:t>
            </a:r>
          </a:p>
          <a:p>
            <a:endParaRPr lang="en-US" altLang="zh-CN" dirty="0"/>
          </a:p>
          <a:p>
            <a:r>
              <a:rPr lang="en-US" altLang="zh-CN" dirty="0"/>
              <a:t>2.1</a:t>
            </a:r>
            <a:r>
              <a:rPr lang="zh-CN" altLang="en-US" dirty="0"/>
              <a:t> </a:t>
            </a:r>
            <a:r>
              <a:rPr lang="en-US" altLang="zh-CN" dirty="0"/>
              <a:t>SLiM</a:t>
            </a:r>
            <a:r>
              <a:rPr lang="zh-CN" altLang="en-US" dirty="0"/>
              <a:t> </a:t>
            </a:r>
            <a:r>
              <a:rPr lang="en-US" altLang="zh-CN" dirty="0"/>
              <a:t>simulation</a:t>
            </a:r>
          </a:p>
          <a:p>
            <a:r>
              <a:rPr lang="en-US" altLang="zh-CN" dirty="0"/>
              <a:t>-learn</a:t>
            </a:r>
            <a:r>
              <a:rPr lang="zh-CN" altLang="en-US" dirty="0"/>
              <a:t> </a:t>
            </a:r>
            <a:r>
              <a:rPr lang="en-US" altLang="zh-CN" dirty="0"/>
              <a:t>two</a:t>
            </a:r>
            <a:r>
              <a:rPr lang="zh-CN" altLang="en-US" dirty="0"/>
              <a:t> </a:t>
            </a:r>
            <a:r>
              <a:rPr lang="en-US" altLang="zh-CN" dirty="0"/>
              <a:t>major</a:t>
            </a:r>
            <a:r>
              <a:rPr lang="zh-CN" altLang="en-US" dirty="0"/>
              <a:t> </a:t>
            </a:r>
            <a:r>
              <a:rPr lang="en-US" altLang="zh-CN" dirty="0"/>
              <a:t>selection</a:t>
            </a:r>
            <a:r>
              <a:rPr lang="zh-CN" altLang="en-US" dirty="0"/>
              <a:t> </a:t>
            </a:r>
            <a:r>
              <a:rPr lang="en-US" altLang="zh-CN" dirty="0"/>
              <a:t>process</a:t>
            </a:r>
            <a:r>
              <a:rPr lang="zh-CN" altLang="en-US" dirty="0"/>
              <a:t> </a:t>
            </a:r>
            <a:endParaRPr lang="en-US" altLang="zh-CN" dirty="0"/>
          </a:p>
          <a:p>
            <a:r>
              <a:rPr lang="en-US" altLang="zh-CN" dirty="0"/>
              <a:t>-define</a:t>
            </a:r>
            <a:r>
              <a:rPr lang="zh-CN" altLang="en-US" dirty="0"/>
              <a:t> </a:t>
            </a:r>
            <a:r>
              <a:rPr lang="en-US" altLang="zh-CN" dirty="0"/>
              <a:t>selection</a:t>
            </a:r>
            <a:r>
              <a:rPr lang="zh-CN" altLang="en-US" dirty="0"/>
              <a:t> </a:t>
            </a:r>
            <a:r>
              <a:rPr lang="en-US" altLang="zh-CN" dirty="0"/>
              <a:t>model</a:t>
            </a:r>
            <a:r>
              <a:rPr lang="zh-CN" altLang="en-US" dirty="0"/>
              <a:t> </a:t>
            </a:r>
            <a:r>
              <a:rPr lang="en-US" altLang="zh-CN" dirty="0"/>
              <a:t>in</a:t>
            </a:r>
            <a:r>
              <a:rPr lang="zh-CN" altLang="en-US" dirty="0"/>
              <a:t> </a:t>
            </a:r>
            <a:r>
              <a:rPr lang="en-US" altLang="zh-CN" dirty="0"/>
              <a:t>SLiM</a:t>
            </a:r>
          </a:p>
          <a:p>
            <a:endParaRPr lang="en-US" altLang="zh-CN" dirty="0"/>
          </a:p>
          <a:p>
            <a:r>
              <a:rPr lang="en-US" altLang="zh-CN" dirty="0"/>
              <a:t>2.2</a:t>
            </a:r>
            <a:r>
              <a:rPr lang="zh-CN" altLang="en-US" dirty="0"/>
              <a:t> </a:t>
            </a:r>
            <a:r>
              <a:rPr lang="en-US" altLang="zh-CN" dirty="0"/>
              <a:t>model</a:t>
            </a:r>
            <a:r>
              <a:rPr lang="zh-CN" altLang="en-US" dirty="0"/>
              <a:t> </a:t>
            </a:r>
            <a:r>
              <a:rPr lang="en-US" altLang="zh-CN" dirty="0"/>
              <a:t>fitting</a:t>
            </a:r>
          </a:p>
          <a:p>
            <a:r>
              <a:rPr lang="en-US" altLang="zh-CN" dirty="0"/>
              <a:t>-connection</a:t>
            </a:r>
            <a:r>
              <a:rPr lang="zh-CN" altLang="en-US" dirty="0"/>
              <a:t> </a:t>
            </a:r>
            <a:r>
              <a:rPr lang="en-US" altLang="zh-CN" dirty="0"/>
              <a:t>between</a:t>
            </a:r>
            <a:r>
              <a:rPr lang="zh-CN" altLang="en-US" dirty="0"/>
              <a:t> </a:t>
            </a:r>
            <a:r>
              <a:rPr lang="en-US" altLang="zh-CN" dirty="0"/>
              <a:t>simulation</a:t>
            </a:r>
            <a:r>
              <a:rPr lang="zh-CN" altLang="en-US" dirty="0"/>
              <a:t> </a:t>
            </a:r>
            <a:r>
              <a:rPr lang="en-US" altLang="zh-CN" dirty="0"/>
              <a:t>and</a:t>
            </a:r>
            <a:r>
              <a:rPr lang="zh-CN" altLang="en-US" dirty="0"/>
              <a:t> </a:t>
            </a:r>
            <a:r>
              <a:rPr lang="en-US" altLang="zh-CN" dirty="0"/>
              <a:t>empirical</a:t>
            </a:r>
            <a:r>
              <a:rPr lang="zh-CN" altLang="en-US" dirty="0"/>
              <a:t> </a:t>
            </a:r>
            <a:r>
              <a:rPr lang="en-US" altLang="zh-CN" dirty="0"/>
              <a:t>data</a:t>
            </a:r>
          </a:p>
          <a:p>
            <a:r>
              <a:rPr lang="en-US" altLang="zh-CN" dirty="0"/>
              <a:t>-exemplified</a:t>
            </a:r>
            <a:r>
              <a:rPr lang="zh-CN" altLang="en-US" dirty="0"/>
              <a:t> </a:t>
            </a:r>
            <a:r>
              <a:rPr lang="en-US" altLang="zh-CN" dirty="0"/>
              <a:t>summary</a:t>
            </a:r>
            <a:r>
              <a:rPr lang="zh-CN" altLang="en-US" dirty="0"/>
              <a:t> </a:t>
            </a:r>
            <a:r>
              <a:rPr lang="en-US" altLang="zh-CN" dirty="0"/>
              <a:t>statistics</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model</a:t>
            </a:r>
            <a:r>
              <a:rPr lang="zh-CN" altLang="en-US" dirty="0"/>
              <a:t> </a:t>
            </a:r>
            <a:r>
              <a:rPr lang="en-US" altLang="zh-CN" dirty="0"/>
              <a:t>fitting</a:t>
            </a:r>
          </a:p>
        </p:txBody>
      </p:sp>
      <p:sp>
        <p:nvSpPr>
          <p:cNvPr id="4" name="灯片编号占位符 3"/>
          <p:cNvSpPr>
            <a:spLocks noGrp="1"/>
          </p:cNvSpPr>
          <p:nvPr>
            <p:ph type="sldNum" sz="quarter" idx="5"/>
          </p:nvPr>
        </p:nvSpPr>
        <p:spPr/>
        <p:txBody>
          <a:bodyPr/>
          <a:lstStyle/>
          <a:p>
            <a:fld id="{04FE323E-D0B6-4843-81D3-B7B4CA7D509D}" type="slidenum">
              <a:rPr lang="en-US" smtClean="0"/>
              <a:t>2</a:t>
            </a:fld>
            <a:endParaRPr lang="en-US"/>
          </a:p>
        </p:txBody>
      </p:sp>
    </p:spTree>
    <p:extLst>
      <p:ext uri="{BB962C8B-B14F-4D97-AF65-F5344CB8AC3E}">
        <p14:creationId xmlns:p14="http://schemas.microsoft.com/office/powerpoint/2010/main" val="541427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DEC0911-28C6-DD43-9921-5ADD85102CB2}" type="slidenum">
              <a:rPr lang="en-AT" smtClean="0"/>
              <a:t>28</a:t>
            </a:fld>
            <a:endParaRPr lang="en-AT"/>
          </a:p>
        </p:txBody>
      </p:sp>
    </p:spTree>
    <p:extLst>
      <p:ext uri="{BB962C8B-B14F-4D97-AF65-F5344CB8AC3E}">
        <p14:creationId xmlns:p14="http://schemas.microsoft.com/office/powerpoint/2010/main" val="3894747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8DEC0911-28C6-DD43-9921-5ADD85102CB2}" type="slidenum">
              <a:rPr lang="en-AT" smtClean="0"/>
              <a:t>33</a:t>
            </a:fld>
            <a:endParaRPr lang="en-AT"/>
          </a:p>
        </p:txBody>
      </p:sp>
    </p:spTree>
    <p:extLst>
      <p:ext uri="{BB962C8B-B14F-4D97-AF65-F5344CB8AC3E}">
        <p14:creationId xmlns:p14="http://schemas.microsoft.com/office/powerpoint/2010/main" val="383095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show other stuff directly  in SLiMgui</a:t>
            </a:r>
          </a:p>
        </p:txBody>
      </p:sp>
      <p:sp>
        <p:nvSpPr>
          <p:cNvPr id="4" name="Foliennummernplatzhalter 3"/>
          <p:cNvSpPr>
            <a:spLocks noGrp="1"/>
          </p:cNvSpPr>
          <p:nvPr>
            <p:ph type="sldNum" sz="quarter" idx="5"/>
          </p:nvPr>
        </p:nvSpPr>
        <p:spPr/>
        <p:txBody>
          <a:bodyPr/>
          <a:lstStyle/>
          <a:p>
            <a:fld id="{8DEC0911-28C6-DD43-9921-5ADD85102CB2}" type="slidenum">
              <a:rPr lang="en-AT" smtClean="0"/>
              <a:t>9</a:t>
            </a:fld>
            <a:endParaRPr lang="en-AT"/>
          </a:p>
        </p:txBody>
      </p:sp>
    </p:spTree>
    <p:extLst>
      <p:ext uri="{BB962C8B-B14F-4D97-AF65-F5344CB8AC3E}">
        <p14:creationId xmlns:p14="http://schemas.microsoft.com/office/powerpoint/2010/main" val="207877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DEC0911-28C6-DD43-9921-5ADD85102CB2}" type="slidenum">
              <a:rPr lang="en-AT" smtClean="0"/>
              <a:t>10</a:t>
            </a:fld>
            <a:endParaRPr lang="en-AT"/>
          </a:p>
        </p:txBody>
      </p:sp>
    </p:spTree>
    <p:extLst>
      <p:ext uri="{BB962C8B-B14F-4D97-AF65-F5344CB8AC3E}">
        <p14:creationId xmlns:p14="http://schemas.microsoft.com/office/powerpoint/2010/main" val="3471550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Graphic showing the fitness</a:t>
            </a:r>
          </a:p>
        </p:txBody>
      </p:sp>
      <p:sp>
        <p:nvSpPr>
          <p:cNvPr id="4" name="灯片编号占位符 3"/>
          <p:cNvSpPr>
            <a:spLocks noGrp="1"/>
          </p:cNvSpPr>
          <p:nvPr>
            <p:ph type="sldNum" sz="quarter" idx="5"/>
          </p:nvPr>
        </p:nvSpPr>
        <p:spPr/>
        <p:txBody>
          <a:bodyPr/>
          <a:lstStyle/>
          <a:p>
            <a:fld id="{8DEC0911-28C6-DD43-9921-5ADD85102CB2}" type="slidenum">
              <a:rPr lang="en-AT" smtClean="0"/>
              <a:t>14</a:t>
            </a:fld>
            <a:endParaRPr lang="en-AT"/>
          </a:p>
        </p:txBody>
      </p:sp>
    </p:spTree>
    <p:extLst>
      <p:ext uri="{BB962C8B-B14F-4D97-AF65-F5344CB8AC3E}">
        <p14:creationId xmlns:p14="http://schemas.microsoft.com/office/powerpoint/2010/main" val="2813562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LD and LE</a:t>
            </a:r>
          </a:p>
        </p:txBody>
      </p:sp>
      <p:sp>
        <p:nvSpPr>
          <p:cNvPr id="4" name="灯片编号占位符 3"/>
          <p:cNvSpPr>
            <a:spLocks noGrp="1"/>
          </p:cNvSpPr>
          <p:nvPr>
            <p:ph type="sldNum" sz="quarter" idx="5"/>
          </p:nvPr>
        </p:nvSpPr>
        <p:spPr/>
        <p:txBody>
          <a:bodyPr/>
          <a:lstStyle/>
          <a:p>
            <a:fld id="{8DEC0911-28C6-DD43-9921-5ADD85102CB2}" type="slidenum">
              <a:rPr lang="en-AT" smtClean="0"/>
              <a:t>15</a:t>
            </a:fld>
            <a:endParaRPr lang="en-AT"/>
          </a:p>
        </p:txBody>
      </p:sp>
    </p:spTree>
    <p:extLst>
      <p:ext uri="{BB962C8B-B14F-4D97-AF65-F5344CB8AC3E}">
        <p14:creationId xmlns:p14="http://schemas.microsoft.com/office/powerpoint/2010/main" val="466863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important traits show continuous distribution within populations rather than a few, so that the resulting distribution is continuous and often unimodal (Wright 1968). The selection surface that causes such a trait distribution is suggested to be stabilizing selection which encourages the mean to reside on a specific value, known as the trait optimum. This selection surface is known as the fitness function which maps fitness to the phenotype.</a:t>
            </a:r>
          </a:p>
          <a:p>
            <a:endParaRPr lang="en-GB" dirty="0"/>
          </a:p>
          <a:p>
            <a:r>
              <a:rPr lang="en-GB" dirty="0"/>
              <a:t>------------------------------------------</a:t>
            </a:r>
          </a:p>
          <a:p>
            <a:r>
              <a:rPr lang="en-GB" dirty="0"/>
              <a:t>Trait distribution before selection: p(z)</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Trait distribution after selection: p*(z)</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Individual selection surface or fitness function, relative fitness of individuals of phenotype z as a function of trait </a:t>
            </a:r>
            <a:r>
              <a:rPr lang="en-GB" dirty="0" err="1"/>
              <a:t>value:W</a:t>
            </a:r>
            <a:r>
              <a:rPr lang="en-GB" dirty="0"/>
              <a:t>(z)</a:t>
            </a:r>
            <a:endParaRPr lang="en-AT" dirty="0"/>
          </a:p>
          <a:p>
            <a:endParaRPr lang="en-AT" dirty="0"/>
          </a:p>
        </p:txBody>
      </p:sp>
      <p:sp>
        <p:nvSpPr>
          <p:cNvPr id="4" name="Slide Number Placeholder 3"/>
          <p:cNvSpPr>
            <a:spLocks noGrp="1"/>
          </p:cNvSpPr>
          <p:nvPr>
            <p:ph type="sldNum" sz="quarter" idx="5"/>
          </p:nvPr>
        </p:nvSpPr>
        <p:spPr/>
        <p:txBody>
          <a:bodyPr/>
          <a:lstStyle/>
          <a:p>
            <a:fld id="{D2795BC0-82E9-4ACE-B703-F38D05968979}" type="slidenum">
              <a:rPr lang="en-AT" smtClean="0"/>
              <a:t>18</a:t>
            </a:fld>
            <a:endParaRPr lang="en-AT"/>
          </a:p>
        </p:txBody>
      </p:sp>
    </p:spTree>
    <p:extLst>
      <p:ext uri="{BB962C8B-B14F-4D97-AF65-F5344CB8AC3E}">
        <p14:creationId xmlns:p14="http://schemas.microsoft.com/office/powerpoint/2010/main" val="3695502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Consider a population that after an environmental change</a:t>
            </a:r>
            <a:r>
              <a:rPr lang="de-DE" sz="1200" u="none" strike="noStrike" kern="1200" baseline="0" dirty="0">
                <a:solidFill>
                  <a:schemeClr val="tx1"/>
                </a:solidFill>
                <a:ea typeface="+mn-ea"/>
                <a:cs typeface="+mn-cs"/>
              </a:rPr>
              <a:t> </a:t>
            </a:r>
            <a:r>
              <a:rPr lang="en-US" sz="1200" kern="1200" dirty="0">
                <a:solidFill>
                  <a:schemeClr val="tx1"/>
                </a:solidFill>
                <a:effectLst/>
                <a:ea typeface="+mn-ea"/>
                <a:cs typeface="+mn-cs"/>
              </a:rPr>
              <a:t>experiences a novel selection pressure on a trait with a polygenic basis that is under stabilizing selection. This selection changes the optimal value of the trait. The population responds by a rapid shift of the trait mean towards the new optimum. But what is the genetic basis of this phenotypic change?</a:t>
            </a:r>
          </a:p>
          <a:p>
            <a:endParaRPr lang="en-AT" dirty="0"/>
          </a:p>
        </p:txBody>
      </p:sp>
      <p:sp>
        <p:nvSpPr>
          <p:cNvPr id="4" name="Slide Number Placeholder 3"/>
          <p:cNvSpPr>
            <a:spLocks noGrp="1"/>
          </p:cNvSpPr>
          <p:nvPr>
            <p:ph type="sldNum" sz="quarter" idx="5"/>
          </p:nvPr>
        </p:nvSpPr>
        <p:spPr/>
        <p:txBody>
          <a:bodyPr/>
          <a:lstStyle/>
          <a:p>
            <a:fld id="{8DEC0911-28C6-DD43-9921-5ADD85102CB2}" type="slidenum">
              <a:rPr lang="en-AT" smtClean="0"/>
              <a:t>19</a:t>
            </a:fld>
            <a:endParaRPr lang="en-AT"/>
          </a:p>
        </p:txBody>
      </p:sp>
    </p:spTree>
    <p:extLst>
      <p:ext uri="{BB962C8B-B14F-4D97-AF65-F5344CB8AC3E}">
        <p14:creationId xmlns:p14="http://schemas.microsoft.com/office/powerpoint/2010/main" val="296680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a:solidFill>
                  <a:srgbClr val="000000"/>
                </a:solidFill>
                <a:effectLst/>
                <a:latin typeface="Times New Roman" panose="02020603050405020304" pitchFamily="18" charset="0"/>
              </a:rPr>
              <a:t>Theoretical models of polygenic adaptation </a:t>
            </a:r>
            <a:r>
              <a:rPr lang="en-GB" sz="1800" b="0" i="0" u="none" strike="noStrike" dirty="0">
                <a:effectLst/>
                <a:latin typeface="Times New Roman" panose="02020603050405020304" pitchFamily="18" charset="0"/>
                <a:hlinkClick r:id="rId3"/>
              </a:rPr>
              <a:t>(Hayward &amp; Sella, 2022; Thornton, 2019)</a:t>
            </a:r>
            <a:r>
              <a:rPr lang="en-GB" sz="1800" b="0" i="0" u="none" strike="noStrike" dirty="0">
                <a:solidFill>
                  <a:srgbClr val="000000"/>
                </a:solidFill>
                <a:effectLst/>
                <a:latin typeface="Times New Roman" panose="02020603050405020304" pitchFamily="18" charset="0"/>
              </a:rPr>
              <a:t> and simulations </a:t>
            </a:r>
            <a:r>
              <a:rPr lang="en-GB" sz="1800" b="0" i="0" u="none" strike="noStrike" dirty="0">
                <a:effectLst/>
                <a:latin typeface="Times New Roman" panose="02020603050405020304" pitchFamily="18" charset="0"/>
                <a:hlinkClick r:id="rId4"/>
              </a:rPr>
              <a:t>(Barghi &amp; </a:t>
            </a:r>
            <a:r>
              <a:rPr lang="en-GB" sz="1800" b="0" i="0" u="none" strike="noStrike" dirty="0" err="1">
                <a:effectLst/>
                <a:latin typeface="Times New Roman" panose="02020603050405020304" pitchFamily="18" charset="0"/>
                <a:hlinkClick r:id="rId4"/>
              </a:rPr>
              <a:t>Schlötterer</a:t>
            </a:r>
            <a:r>
              <a:rPr lang="en-GB" sz="1800" b="0" i="0" u="none" strike="noStrike" dirty="0">
                <a:effectLst/>
                <a:latin typeface="Times New Roman" panose="02020603050405020304" pitchFamily="18" charset="0"/>
                <a:hlinkClick r:id="rId4"/>
              </a:rPr>
              <a:t>, 2020a; Franssen et al., 2017)</a:t>
            </a:r>
            <a:r>
              <a:rPr lang="en-GB" sz="1800" b="0" i="0" u="none" strike="noStrike" dirty="0">
                <a:solidFill>
                  <a:srgbClr val="000000"/>
                </a:solidFill>
                <a:effectLst/>
                <a:latin typeface="Times New Roman" panose="02020603050405020304" pitchFamily="18" charset="0"/>
              </a:rPr>
              <a:t> predict that after a shift in the trait optimum, initially the population’s mean phenotype approaches the new optimum rapidly. But the phenotypic change slows down to a pause when the population’s mean phenotype nears the optimum. This lack of directional change in the population’s mean phenotype over time, i.e. phenotypic stasis, is typically associated with stabilizing selection in the absence of opposing fluctuating selection </a:t>
            </a:r>
            <a:r>
              <a:rPr lang="en-GB" sz="1800" b="0" i="0" u="none" strike="noStrike" dirty="0">
                <a:effectLst/>
                <a:latin typeface="Times New Roman" panose="02020603050405020304" pitchFamily="18" charset="0"/>
                <a:hlinkClick r:id="rId5"/>
              </a:rPr>
              <a:t>(Charlesworth et al., 1982; Stroud et al., 2023)</a:t>
            </a:r>
            <a:r>
              <a:rPr lang="en-GB" sz="1800" b="0" i="0" u="none" strike="noStrike" dirty="0">
                <a:solidFill>
                  <a:srgbClr val="000000"/>
                </a:solidFill>
                <a:effectLst/>
                <a:latin typeface="Times New Roman" panose="02020603050405020304" pitchFamily="18" charset="0"/>
              </a:rPr>
              <a:t>. Similarly, the frequency of beneficial alleles change until the new trait optimum is reached. Afterwards, there will be a stochastic phase (selection against the segregation load) where beneficial alleles are fixed or lost.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800" b="0" i="0" u="none" strike="noStrike" kern="1200" baseline="0" dirty="0">
              <a:solidFill>
                <a:srgbClr val="000000"/>
              </a:solidFill>
              <a:effectLst/>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So, adaptation of a quantitative trait has different stages. Right after a shift in trait optimum, </a:t>
            </a:r>
            <a:r>
              <a:rPr lang="en-CA" sz="1200" u="none" strike="noStrike" kern="1200" baseline="0" dirty="0">
                <a:solidFill>
                  <a:schemeClr val="tx1"/>
                </a:solidFill>
                <a:ea typeface="+mn-ea"/>
                <a:cs typeface="+mn-cs"/>
              </a:rPr>
              <a:t>in the first stage where selection is directional, the trait mean adapts rapidly to match the new optimum. Starting from stage 2, the mean phenotype doesn’t change and selection is mostly stabilizing. Initially allele frequencies plateau and later alleles get fixed or lost.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baseline="0" dirty="0">
              <a:solidFill>
                <a:schemeClr val="tx1"/>
              </a:solidFill>
              <a:effectLst/>
              <a:ea typeface="+mn-ea"/>
              <a:cs typeface="+mn-cs"/>
            </a:endParaRPr>
          </a:p>
          <a:p>
            <a:endParaRPr lang="en-US" sz="1200" u="none" strike="noStrike" kern="1200" baseline="0" dirty="0">
              <a:solidFill>
                <a:schemeClr val="tx1"/>
              </a:solidFill>
              <a:ea typeface="+mn-ea"/>
              <a:cs typeface="+mn-cs"/>
            </a:endParaRPr>
          </a:p>
        </p:txBody>
      </p:sp>
      <p:sp>
        <p:nvSpPr>
          <p:cNvPr id="4" name="Slide Number Placeholder 3"/>
          <p:cNvSpPr>
            <a:spLocks noGrp="1"/>
          </p:cNvSpPr>
          <p:nvPr>
            <p:ph type="sldNum" sz="quarter" idx="10"/>
          </p:nvPr>
        </p:nvSpPr>
        <p:spPr/>
        <p:txBody>
          <a:bodyPr/>
          <a:lstStyle/>
          <a:p>
            <a:fld id="{C4E014A9-3B39-A747-94E3-E8AF4DE2CD8E}" type="slidenum">
              <a:rPr lang="en-US" smtClean="0"/>
              <a:pPr/>
              <a:t>20</a:t>
            </a:fld>
            <a:endParaRPr lang="en-US" dirty="0"/>
          </a:p>
        </p:txBody>
      </p:sp>
    </p:spTree>
    <p:extLst>
      <p:ext uri="{BB962C8B-B14F-4D97-AF65-F5344CB8AC3E}">
        <p14:creationId xmlns:p14="http://schemas.microsoft.com/office/powerpoint/2010/main" val="2974692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645FC-9CA4-BD77-BFF2-269A0E73A5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330402-C124-282D-2D2F-3739F5308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D2558D-B2EE-2B47-49A2-7D3A4C2AA9D7}"/>
              </a:ext>
            </a:extLst>
          </p:cNvPr>
          <p:cNvSpPr>
            <a:spLocks noGrp="1"/>
          </p:cNvSpPr>
          <p:nvPr>
            <p:ph type="body" idx="1"/>
          </p:nvPr>
        </p:nvSpPr>
        <p:spPr/>
        <p:txBody>
          <a:bodyPr/>
          <a:lstStyle/>
          <a:p>
            <a:r>
              <a:rPr lang="en-US" altLang="zh-CN" dirty="0"/>
              <a:t>1.1</a:t>
            </a:r>
            <a:r>
              <a:rPr lang="zh-CN" altLang="en-US" dirty="0"/>
              <a:t> </a:t>
            </a:r>
            <a:r>
              <a:rPr lang="en-US" altLang="zh-CN" dirty="0"/>
              <a:t>detecting</a:t>
            </a:r>
            <a:r>
              <a:rPr lang="zh-CN" altLang="en-US" dirty="0"/>
              <a:t> </a:t>
            </a:r>
            <a:r>
              <a:rPr lang="en-US" altLang="zh-CN" dirty="0"/>
              <a:t>selection</a:t>
            </a:r>
            <a:r>
              <a:rPr lang="zh-CN" altLang="en-US" dirty="0"/>
              <a:t> </a:t>
            </a:r>
            <a:r>
              <a:rPr lang="en-US" altLang="zh-CN" dirty="0"/>
              <a:t>target</a:t>
            </a:r>
          </a:p>
          <a:p>
            <a:r>
              <a:rPr lang="en-US" altLang="zh-CN" dirty="0"/>
              <a:t>-understand</a:t>
            </a:r>
            <a:r>
              <a:rPr lang="zh-CN" altLang="en-US" dirty="0"/>
              <a:t> </a:t>
            </a:r>
            <a:r>
              <a:rPr lang="en-US" altLang="zh-CN" dirty="0"/>
              <a:t>drift,</a:t>
            </a:r>
            <a:r>
              <a:rPr lang="zh-CN" altLang="en-US" dirty="0"/>
              <a:t> </a:t>
            </a:r>
            <a:r>
              <a:rPr lang="en-US" altLang="zh-CN" dirty="0"/>
              <a:t>effective</a:t>
            </a:r>
            <a:r>
              <a:rPr lang="zh-CN" altLang="en-US" dirty="0"/>
              <a:t> </a:t>
            </a:r>
            <a:r>
              <a:rPr lang="en-US" altLang="zh-CN" dirty="0"/>
              <a:t>population</a:t>
            </a:r>
            <a:r>
              <a:rPr lang="zh-CN" altLang="en-US" dirty="0"/>
              <a:t> </a:t>
            </a:r>
            <a:r>
              <a:rPr lang="en-US" altLang="zh-CN" dirty="0"/>
              <a:t>size</a:t>
            </a:r>
            <a:r>
              <a:rPr lang="zh-CN" altLang="en-US" dirty="0"/>
              <a:t> </a:t>
            </a:r>
            <a:r>
              <a:rPr lang="en-US" altLang="zh-CN" dirty="0"/>
              <a:t>and</a:t>
            </a:r>
            <a:r>
              <a:rPr lang="zh-CN" altLang="en-US" dirty="0"/>
              <a:t> </a:t>
            </a:r>
            <a:r>
              <a:rPr lang="en-US" altLang="zh-CN" dirty="0"/>
              <a:t>how</a:t>
            </a:r>
            <a:r>
              <a:rPr lang="zh-CN" altLang="en-US" dirty="0"/>
              <a:t> </a:t>
            </a:r>
            <a:r>
              <a:rPr lang="en-US" altLang="zh-CN" dirty="0"/>
              <a:t>they</a:t>
            </a:r>
            <a:r>
              <a:rPr lang="zh-CN" altLang="en-US" dirty="0"/>
              <a:t> </a:t>
            </a:r>
            <a:r>
              <a:rPr lang="en-US" altLang="zh-CN" dirty="0"/>
              <a:t>influence</a:t>
            </a:r>
            <a:r>
              <a:rPr lang="zh-CN" altLang="en-US" dirty="0"/>
              <a:t> </a:t>
            </a:r>
            <a:r>
              <a:rPr lang="en-US" altLang="zh-CN" dirty="0"/>
              <a:t>selection</a:t>
            </a:r>
          </a:p>
          <a:p>
            <a:r>
              <a:rPr lang="en-US" altLang="zh-CN" dirty="0"/>
              <a:t>-statical</a:t>
            </a:r>
            <a:r>
              <a:rPr lang="zh-CN" altLang="en-US" dirty="0"/>
              <a:t> </a:t>
            </a:r>
            <a:r>
              <a:rPr lang="en-US" altLang="zh-CN" dirty="0"/>
              <a:t>method</a:t>
            </a:r>
            <a:r>
              <a:rPr lang="zh-CN" altLang="en-US" dirty="0"/>
              <a:t> </a:t>
            </a:r>
            <a:r>
              <a:rPr lang="en-US" altLang="zh-CN" dirty="0"/>
              <a:t>detecting</a:t>
            </a:r>
            <a:r>
              <a:rPr lang="zh-CN" altLang="en-US" dirty="0"/>
              <a:t> </a:t>
            </a:r>
            <a:r>
              <a:rPr lang="en-US" altLang="zh-CN" dirty="0"/>
              <a:t>loci</a:t>
            </a:r>
            <a:r>
              <a:rPr lang="zh-CN" altLang="en-US" dirty="0"/>
              <a:t> </a:t>
            </a:r>
            <a:r>
              <a:rPr lang="en-US" altLang="zh-CN" dirty="0"/>
              <a:t>underlying</a:t>
            </a:r>
            <a:r>
              <a:rPr lang="zh-CN" altLang="en-US" dirty="0"/>
              <a:t> </a:t>
            </a:r>
            <a:r>
              <a:rPr lang="en-US" altLang="zh-CN" dirty="0"/>
              <a:t>selection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p>
          <a:p>
            <a:endParaRPr lang="en-US" altLang="zh-CN" dirty="0"/>
          </a:p>
          <a:p>
            <a:r>
              <a:rPr lang="en-US" altLang="zh-CN" dirty="0"/>
              <a:t>1.2</a:t>
            </a:r>
            <a:r>
              <a:rPr lang="zh-CN" altLang="en-US" dirty="0"/>
              <a:t> </a:t>
            </a:r>
            <a:r>
              <a:rPr lang="en-US" altLang="zh-CN" dirty="0"/>
              <a:t>reconstruct</a:t>
            </a:r>
            <a:r>
              <a:rPr lang="zh-CN" altLang="en-US" dirty="0"/>
              <a:t> </a:t>
            </a:r>
            <a:r>
              <a:rPr lang="en-US" altLang="zh-CN" dirty="0"/>
              <a:t>haplotype</a:t>
            </a:r>
            <a:r>
              <a:rPr lang="zh-CN" altLang="en-US" dirty="0"/>
              <a:t> </a:t>
            </a:r>
            <a:r>
              <a:rPr lang="en-US" altLang="zh-CN" dirty="0"/>
              <a:t>blocks</a:t>
            </a:r>
          </a:p>
          <a:p>
            <a:r>
              <a:rPr lang="en-US" altLang="zh-CN" dirty="0"/>
              <a:t>-understand</a:t>
            </a:r>
            <a:r>
              <a:rPr lang="zh-CN" altLang="en-US" dirty="0"/>
              <a:t> </a:t>
            </a:r>
            <a:r>
              <a:rPr lang="en-US" altLang="zh-CN" dirty="0"/>
              <a:t>linkage</a:t>
            </a:r>
          </a:p>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correlation</a:t>
            </a:r>
            <a:r>
              <a:rPr lang="zh-CN" altLang="en-US" dirty="0"/>
              <a:t> </a:t>
            </a:r>
            <a:r>
              <a:rPr lang="en-US" altLang="zh-CN" dirty="0"/>
              <a:t>in</a:t>
            </a:r>
            <a:r>
              <a:rPr lang="zh-CN" altLang="en-US" dirty="0"/>
              <a:t> </a:t>
            </a:r>
            <a:r>
              <a:rPr lang="en-US" altLang="zh-CN" dirty="0"/>
              <a:t>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between</a:t>
            </a:r>
            <a:r>
              <a:rPr lang="zh-CN" altLang="en-US" dirty="0"/>
              <a:t> </a:t>
            </a:r>
            <a:r>
              <a:rPr lang="en-US" altLang="zh-CN" dirty="0"/>
              <a:t>SNPs</a:t>
            </a:r>
          </a:p>
          <a:p>
            <a:r>
              <a:rPr lang="en-US" altLang="zh-CN" dirty="0"/>
              <a:t>-characterize</a:t>
            </a:r>
            <a:r>
              <a:rPr lang="zh-CN" altLang="en-US" dirty="0"/>
              <a:t> </a:t>
            </a:r>
            <a:r>
              <a:rPr lang="en-US" altLang="zh-CN" dirty="0"/>
              <a:t>selection</a:t>
            </a:r>
            <a:r>
              <a:rPr lang="zh-CN" altLang="en-US" dirty="0"/>
              <a:t> </a:t>
            </a:r>
            <a:r>
              <a:rPr lang="en-US" altLang="zh-CN" dirty="0"/>
              <a:t>at</a:t>
            </a:r>
            <a:r>
              <a:rPr lang="zh-CN" altLang="en-US" dirty="0"/>
              <a:t> </a:t>
            </a:r>
            <a:r>
              <a:rPr lang="en-US" altLang="zh-CN" dirty="0"/>
              <a:t>the</a:t>
            </a:r>
            <a:r>
              <a:rPr lang="zh-CN" altLang="en-US" dirty="0"/>
              <a:t> </a:t>
            </a:r>
            <a:r>
              <a:rPr lang="en-US" altLang="zh-CN" dirty="0"/>
              <a:t>haplotype</a:t>
            </a:r>
            <a:r>
              <a:rPr lang="zh-CN" altLang="en-US" dirty="0"/>
              <a:t> </a:t>
            </a:r>
            <a:r>
              <a:rPr lang="en-US" altLang="zh-CN" dirty="0"/>
              <a:t>scale(allele</a:t>
            </a:r>
            <a:r>
              <a:rPr lang="zh-CN" altLang="en-US" dirty="0"/>
              <a:t> </a:t>
            </a:r>
            <a:r>
              <a:rPr lang="en-US" altLang="zh-CN" dirty="0"/>
              <a:t>frequency</a:t>
            </a:r>
            <a:r>
              <a:rPr lang="zh-CN" altLang="en-US" dirty="0"/>
              <a:t> </a:t>
            </a:r>
            <a:r>
              <a:rPr lang="en-US" altLang="zh-CN" dirty="0"/>
              <a:t>change</a:t>
            </a:r>
            <a:r>
              <a:rPr lang="zh-CN" altLang="en-US" dirty="0"/>
              <a:t> </a:t>
            </a:r>
            <a:r>
              <a:rPr lang="en-US" altLang="zh-CN" dirty="0"/>
              <a:t>trajectories)</a:t>
            </a:r>
          </a:p>
          <a:p>
            <a:endParaRPr lang="en-US" altLang="zh-CN" dirty="0"/>
          </a:p>
          <a:p>
            <a:r>
              <a:rPr lang="en-US" altLang="zh-CN" dirty="0"/>
              <a:t>2.1</a:t>
            </a:r>
            <a:r>
              <a:rPr lang="zh-CN" altLang="en-US" dirty="0"/>
              <a:t> </a:t>
            </a:r>
            <a:r>
              <a:rPr lang="en-US" altLang="zh-CN" dirty="0"/>
              <a:t>SLiM</a:t>
            </a:r>
            <a:r>
              <a:rPr lang="zh-CN" altLang="en-US" dirty="0"/>
              <a:t> </a:t>
            </a:r>
            <a:r>
              <a:rPr lang="en-US" altLang="zh-CN" dirty="0"/>
              <a:t>simulation</a:t>
            </a:r>
          </a:p>
          <a:p>
            <a:r>
              <a:rPr lang="en-US" altLang="zh-CN" dirty="0"/>
              <a:t>-learn</a:t>
            </a:r>
            <a:r>
              <a:rPr lang="zh-CN" altLang="en-US" dirty="0"/>
              <a:t> </a:t>
            </a:r>
            <a:r>
              <a:rPr lang="en-US" altLang="zh-CN" dirty="0"/>
              <a:t>two</a:t>
            </a:r>
            <a:r>
              <a:rPr lang="zh-CN" altLang="en-US" dirty="0"/>
              <a:t> </a:t>
            </a:r>
            <a:r>
              <a:rPr lang="en-US" altLang="zh-CN" dirty="0"/>
              <a:t>major</a:t>
            </a:r>
            <a:r>
              <a:rPr lang="zh-CN" altLang="en-US" dirty="0"/>
              <a:t> </a:t>
            </a:r>
            <a:r>
              <a:rPr lang="en-US" altLang="zh-CN" dirty="0"/>
              <a:t>selection</a:t>
            </a:r>
            <a:r>
              <a:rPr lang="zh-CN" altLang="en-US" dirty="0"/>
              <a:t> </a:t>
            </a:r>
            <a:r>
              <a:rPr lang="en-US" altLang="zh-CN" dirty="0"/>
              <a:t>process</a:t>
            </a:r>
            <a:r>
              <a:rPr lang="zh-CN" altLang="en-US" dirty="0"/>
              <a:t> </a:t>
            </a:r>
            <a:endParaRPr lang="en-US" altLang="zh-CN" dirty="0"/>
          </a:p>
          <a:p>
            <a:r>
              <a:rPr lang="en-US" altLang="zh-CN" dirty="0"/>
              <a:t>-define</a:t>
            </a:r>
            <a:r>
              <a:rPr lang="zh-CN" altLang="en-US" dirty="0"/>
              <a:t> </a:t>
            </a:r>
            <a:r>
              <a:rPr lang="en-US" altLang="zh-CN" dirty="0"/>
              <a:t>selection</a:t>
            </a:r>
            <a:r>
              <a:rPr lang="zh-CN" altLang="en-US" dirty="0"/>
              <a:t> </a:t>
            </a:r>
            <a:r>
              <a:rPr lang="en-US" altLang="zh-CN" dirty="0"/>
              <a:t>model</a:t>
            </a:r>
            <a:r>
              <a:rPr lang="zh-CN" altLang="en-US" dirty="0"/>
              <a:t> </a:t>
            </a:r>
            <a:r>
              <a:rPr lang="en-US" altLang="zh-CN" dirty="0"/>
              <a:t>in</a:t>
            </a:r>
            <a:r>
              <a:rPr lang="zh-CN" altLang="en-US" dirty="0"/>
              <a:t> </a:t>
            </a:r>
            <a:r>
              <a:rPr lang="en-US" altLang="zh-CN" dirty="0"/>
              <a:t>SLiM</a:t>
            </a:r>
          </a:p>
          <a:p>
            <a:endParaRPr lang="en-US" altLang="zh-CN" dirty="0"/>
          </a:p>
          <a:p>
            <a:r>
              <a:rPr lang="en-US" altLang="zh-CN" dirty="0"/>
              <a:t>2.2</a:t>
            </a:r>
            <a:r>
              <a:rPr lang="zh-CN" altLang="en-US" dirty="0"/>
              <a:t> </a:t>
            </a:r>
            <a:r>
              <a:rPr lang="en-US" altLang="zh-CN" dirty="0"/>
              <a:t>model</a:t>
            </a:r>
            <a:r>
              <a:rPr lang="zh-CN" altLang="en-US" dirty="0"/>
              <a:t> </a:t>
            </a:r>
            <a:r>
              <a:rPr lang="en-US" altLang="zh-CN" dirty="0"/>
              <a:t>fitting</a:t>
            </a:r>
          </a:p>
          <a:p>
            <a:r>
              <a:rPr lang="en-US" altLang="zh-CN" dirty="0"/>
              <a:t>-connection</a:t>
            </a:r>
            <a:r>
              <a:rPr lang="zh-CN" altLang="en-US" dirty="0"/>
              <a:t> </a:t>
            </a:r>
            <a:r>
              <a:rPr lang="en-US" altLang="zh-CN" dirty="0"/>
              <a:t>between</a:t>
            </a:r>
            <a:r>
              <a:rPr lang="zh-CN" altLang="en-US" dirty="0"/>
              <a:t> </a:t>
            </a:r>
            <a:r>
              <a:rPr lang="en-US" altLang="zh-CN" dirty="0"/>
              <a:t>simulation</a:t>
            </a:r>
            <a:r>
              <a:rPr lang="zh-CN" altLang="en-US" dirty="0"/>
              <a:t> </a:t>
            </a:r>
            <a:r>
              <a:rPr lang="en-US" altLang="zh-CN" dirty="0"/>
              <a:t>and</a:t>
            </a:r>
            <a:r>
              <a:rPr lang="zh-CN" altLang="en-US" dirty="0"/>
              <a:t> </a:t>
            </a:r>
            <a:r>
              <a:rPr lang="en-US" altLang="zh-CN" dirty="0"/>
              <a:t>empirical</a:t>
            </a:r>
            <a:r>
              <a:rPr lang="zh-CN" altLang="en-US" dirty="0"/>
              <a:t> </a:t>
            </a:r>
            <a:r>
              <a:rPr lang="en-US" altLang="zh-CN" dirty="0"/>
              <a:t>data</a:t>
            </a:r>
          </a:p>
          <a:p>
            <a:r>
              <a:rPr lang="en-US" altLang="zh-CN" dirty="0"/>
              <a:t>-exemplified</a:t>
            </a:r>
            <a:r>
              <a:rPr lang="zh-CN" altLang="en-US" dirty="0"/>
              <a:t> </a:t>
            </a:r>
            <a:r>
              <a:rPr lang="en-US" altLang="zh-CN" dirty="0"/>
              <a:t>summary</a:t>
            </a:r>
            <a:r>
              <a:rPr lang="zh-CN" altLang="en-US" dirty="0"/>
              <a:t> </a:t>
            </a:r>
            <a:r>
              <a:rPr lang="en-US" altLang="zh-CN" dirty="0"/>
              <a:t>statistics</a:t>
            </a:r>
            <a:r>
              <a:rPr lang="zh-CN" altLang="en-US" dirty="0"/>
              <a:t> </a:t>
            </a:r>
            <a:r>
              <a:rPr lang="en-US" altLang="zh-CN" dirty="0"/>
              <a:t>to</a:t>
            </a:r>
            <a:r>
              <a:rPr lang="zh-CN" altLang="en-US" dirty="0"/>
              <a:t> </a:t>
            </a:r>
            <a:r>
              <a:rPr lang="en-US" altLang="zh-CN" dirty="0"/>
              <a:t>measure</a:t>
            </a:r>
            <a:r>
              <a:rPr lang="zh-CN" altLang="en-US" dirty="0"/>
              <a:t> </a:t>
            </a:r>
            <a:r>
              <a:rPr lang="en-US" altLang="zh-CN" dirty="0"/>
              <a:t>the</a:t>
            </a:r>
            <a:r>
              <a:rPr lang="zh-CN" altLang="en-US" dirty="0"/>
              <a:t> </a:t>
            </a:r>
            <a:r>
              <a:rPr lang="en-US" altLang="zh-CN" dirty="0"/>
              <a:t>model</a:t>
            </a:r>
            <a:r>
              <a:rPr lang="zh-CN" altLang="en-US" dirty="0"/>
              <a:t> </a:t>
            </a:r>
            <a:r>
              <a:rPr lang="en-US" altLang="zh-CN" dirty="0"/>
              <a:t>fitting</a:t>
            </a:r>
          </a:p>
        </p:txBody>
      </p:sp>
      <p:sp>
        <p:nvSpPr>
          <p:cNvPr id="4" name="灯片编号占位符 3">
            <a:extLst>
              <a:ext uri="{FF2B5EF4-FFF2-40B4-BE49-F238E27FC236}">
                <a16:creationId xmlns:a16="http://schemas.microsoft.com/office/drawing/2014/main" id="{299D6500-B111-160E-B335-6C0D3C5C27FC}"/>
              </a:ext>
            </a:extLst>
          </p:cNvPr>
          <p:cNvSpPr>
            <a:spLocks noGrp="1"/>
          </p:cNvSpPr>
          <p:nvPr>
            <p:ph type="sldNum" sz="quarter" idx="5"/>
          </p:nvPr>
        </p:nvSpPr>
        <p:spPr/>
        <p:txBody>
          <a:bodyPr/>
          <a:lstStyle/>
          <a:p>
            <a:fld id="{04FE323E-D0B6-4843-81D3-B7B4CA7D509D}" type="slidenum">
              <a:rPr lang="en-US" smtClean="0"/>
              <a:t>25</a:t>
            </a:fld>
            <a:endParaRPr lang="en-US"/>
          </a:p>
        </p:txBody>
      </p:sp>
    </p:spTree>
    <p:extLst>
      <p:ext uri="{BB962C8B-B14F-4D97-AF65-F5344CB8AC3E}">
        <p14:creationId xmlns:p14="http://schemas.microsoft.com/office/powerpoint/2010/main" val="3141794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027A9-097E-A1ED-694A-7EA2660CB43A}"/>
              </a:ext>
            </a:extLst>
          </p:cNvPr>
          <p:cNvSpPr>
            <a:spLocks noGrp="1"/>
          </p:cNvSpPr>
          <p:nvPr>
            <p:ph type="ctrTitle"/>
          </p:nvPr>
        </p:nvSpPr>
        <p:spPr>
          <a:xfrm>
            <a:off x="1524000" y="1122363"/>
            <a:ext cx="9144000" cy="2387600"/>
          </a:xfrm>
        </p:spPr>
        <p:txBody>
          <a:bodyPr anchor="b"/>
          <a:lstStyle>
            <a:lvl1pPr algn="ctr">
              <a:defRPr sz="6000" b="1">
                <a:latin typeface="Times New Roman" panose="02020603050405020304" pitchFamily="18" charset="0"/>
                <a:cs typeface="Times New Roman" panose="02020603050405020304" pitchFamily="18" charset="0"/>
              </a:defRPr>
            </a:lvl1pPr>
          </a:lstStyle>
          <a:p>
            <a:r>
              <a:rPr lang="en-GB" dirty="0"/>
              <a:t>Click to edit Master title style</a:t>
            </a:r>
            <a:endParaRPr lang="en-AT"/>
          </a:p>
        </p:txBody>
      </p:sp>
      <p:sp>
        <p:nvSpPr>
          <p:cNvPr id="3" name="Subtitle 2">
            <a:extLst>
              <a:ext uri="{FF2B5EF4-FFF2-40B4-BE49-F238E27FC236}">
                <a16:creationId xmlns:a16="http://schemas.microsoft.com/office/drawing/2014/main" id="{36DCF11A-265C-F1F2-950F-DA10D44A2D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日期占位符 3">
            <a:extLst>
              <a:ext uri="{FF2B5EF4-FFF2-40B4-BE49-F238E27FC236}">
                <a16:creationId xmlns:a16="http://schemas.microsoft.com/office/drawing/2014/main" id="{E23D140F-D155-3895-0EE6-BDBB2FCA13F9}"/>
              </a:ext>
            </a:extLst>
          </p:cNvPr>
          <p:cNvSpPr>
            <a:spLocks noGrp="1"/>
          </p:cNvSpPr>
          <p:nvPr>
            <p:ph type="dt" sz="half" idx="10"/>
          </p:nvPr>
        </p:nvSpPr>
        <p:spPr/>
        <p:txBody>
          <a:bodyPr/>
          <a:lstStyle/>
          <a:p>
            <a:r>
              <a:rPr lang="en-US" altLang="zh-CN"/>
              <a:t>2025/03/11</a:t>
            </a:r>
            <a:endParaRPr lang="en-US" dirty="0"/>
          </a:p>
        </p:txBody>
      </p:sp>
      <p:sp>
        <p:nvSpPr>
          <p:cNvPr id="5" name="页脚占位符 4">
            <a:extLst>
              <a:ext uri="{FF2B5EF4-FFF2-40B4-BE49-F238E27FC236}">
                <a16:creationId xmlns:a16="http://schemas.microsoft.com/office/drawing/2014/main" id="{18274CF0-C019-084D-F3E8-8B3831116BCC}"/>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6" name="灯片编号占位符 5">
            <a:extLst>
              <a:ext uri="{FF2B5EF4-FFF2-40B4-BE49-F238E27FC236}">
                <a16:creationId xmlns:a16="http://schemas.microsoft.com/office/drawing/2014/main" id="{43C2FF21-2736-6D5D-E0B1-0D428B7170E8}"/>
              </a:ext>
            </a:extLst>
          </p:cNvPr>
          <p:cNvSpPr>
            <a:spLocks noGrp="1"/>
          </p:cNvSpPr>
          <p:nvPr>
            <p:ph type="sldNum" sz="quarter" idx="12"/>
          </p:nvPr>
        </p:nvSpPr>
        <p:spPr/>
        <p:txBody>
          <a:bodyPr/>
          <a:lstStyle/>
          <a:p>
            <a:fld id="{0021E6E2-482A-0F40-AF46-CE86DA92B7F7}" type="slidenum">
              <a:rPr lang="en-AT" smtClean="0"/>
              <a:t>‹#›</a:t>
            </a:fld>
            <a:endParaRPr lang="en-AT"/>
          </a:p>
        </p:txBody>
      </p:sp>
    </p:spTree>
    <p:extLst>
      <p:ext uri="{BB962C8B-B14F-4D97-AF65-F5344CB8AC3E}">
        <p14:creationId xmlns:p14="http://schemas.microsoft.com/office/powerpoint/2010/main" val="2061169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70A4-9BEC-63DD-C15B-3116F5C108EA}"/>
              </a:ext>
            </a:extLst>
          </p:cNvPr>
          <p:cNvSpPr>
            <a:spLocks noGrp="1"/>
          </p:cNvSpPr>
          <p:nvPr>
            <p:ph type="title"/>
          </p:nvPr>
        </p:nvSpPr>
        <p:spPr/>
        <p:txBody>
          <a:bodyPr/>
          <a:lstStyle>
            <a:lvl1pPr>
              <a:defRPr b="1">
                <a:latin typeface="Times New Roman" panose="02020603050405020304" pitchFamily="18" charset="0"/>
                <a:cs typeface="Times New Roman" panose="02020603050405020304" pitchFamily="18" charset="0"/>
              </a:defRPr>
            </a:lvl1pPr>
          </a:lstStyle>
          <a:p>
            <a:r>
              <a:rPr lang="en-GB" dirty="0"/>
              <a:t>Click to edit Master title style</a:t>
            </a:r>
            <a:endParaRPr lang="en-AT"/>
          </a:p>
        </p:txBody>
      </p:sp>
      <p:sp>
        <p:nvSpPr>
          <p:cNvPr id="3" name="Content Placeholder 2">
            <a:extLst>
              <a:ext uri="{FF2B5EF4-FFF2-40B4-BE49-F238E27FC236}">
                <a16:creationId xmlns:a16="http://schemas.microsoft.com/office/drawing/2014/main" id="{A25E6BFE-0060-9FD2-5E94-999CB26868C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日期占位符 6">
            <a:extLst>
              <a:ext uri="{FF2B5EF4-FFF2-40B4-BE49-F238E27FC236}">
                <a16:creationId xmlns:a16="http://schemas.microsoft.com/office/drawing/2014/main" id="{123FA7AA-C85F-6074-5852-0C29E686E84C}"/>
              </a:ext>
            </a:extLst>
          </p:cNvPr>
          <p:cNvSpPr>
            <a:spLocks noGrp="1"/>
          </p:cNvSpPr>
          <p:nvPr>
            <p:ph type="dt" sz="half" idx="10"/>
          </p:nvPr>
        </p:nvSpPr>
        <p:spPr/>
        <p:txBody>
          <a:bodyPr/>
          <a:lstStyle/>
          <a:p>
            <a:r>
              <a:rPr lang="en-US" altLang="zh-CN"/>
              <a:t>2025/03/11</a:t>
            </a:r>
            <a:endParaRPr lang="en-US" dirty="0"/>
          </a:p>
        </p:txBody>
      </p:sp>
      <p:sp>
        <p:nvSpPr>
          <p:cNvPr id="8" name="页脚占位符 7">
            <a:extLst>
              <a:ext uri="{FF2B5EF4-FFF2-40B4-BE49-F238E27FC236}">
                <a16:creationId xmlns:a16="http://schemas.microsoft.com/office/drawing/2014/main" id="{6A1B9297-F31A-11AA-36E0-E9C268898C9D}"/>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9" name="灯片编号占位符 8">
            <a:extLst>
              <a:ext uri="{FF2B5EF4-FFF2-40B4-BE49-F238E27FC236}">
                <a16:creationId xmlns:a16="http://schemas.microsoft.com/office/drawing/2014/main" id="{C89D1BF0-1A34-165C-64A1-48DC9349EE45}"/>
              </a:ext>
            </a:extLst>
          </p:cNvPr>
          <p:cNvSpPr>
            <a:spLocks noGrp="1"/>
          </p:cNvSpPr>
          <p:nvPr>
            <p:ph type="sldNum" sz="quarter" idx="12"/>
          </p:nvPr>
        </p:nvSpPr>
        <p:spPr/>
        <p:txBody>
          <a:bodyPr/>
          <a:lstStyle/>
          <a:p>
            <a:fld id="{0021E6E2-482A-0F40-AF46-CE86DA92B7F7}" type="slidenum">
              <a:rPr lang="en-AT" smtClean="0"/>
              <a:t>‹#›</a:t>
            </a:fld>
            <a:endParaRPr lang="en-AT"/>
          </a:p>
        </p:txBody>
      </p:sp>
    </p:spTree>
    <p:extLst>
      <p:ext uri="{BB962C8B-B14F-4D97-AF65-F5344CB8AC3E}">
        <p14:creationId xmlns:p14="http://schemas.microsoft.com/office/powerpoint/2010/main" val="3079900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A440-6C99-1D16-2FE0-9C6470E8D2B4}"/>
              </a:ext>
            </a:extLst>
          </p:cNvPr>
          <p:cNvSpPr>
            <a:spLocks noGrp="1"/>
          </p:cNvSpPr>
          <p:nvPr>
            <p:ph type="title"/>
          </p:nvPr>
        </p:nvSpPr>
        <p:spPr>
          <a:xfrm>
            <a:off x="831850" y="1709738"/>
            <a:ext cx="10515600" cy="2852737"/>
          </a:xfrm>
        </p:spPr>
        <p:txBody>
          <a:bodyPr anchor="b"/>
          <a:lstStyle>
            <a:lvl1pPr>
              <a:defRPr sz="6000" b="1">
                <a:latin typeface="Times New Roman" panose="02020603050405020304" pitchFamily="18" charset="0"/>
                <a:cs typeface="Times New Roman" panose="02020603050405020304" pitchFamily="18" charset="0"/>
              </a:defRPr>
            </a:lvl1pPr>
          </a:lstStyle>
          <a:p>
            <a:r>
              <a:rPr lang="en-GB" dirty="0"/>
              <a:t>Click to edit Master title style</a:t>
            </a:r>
            <a:endParaRPr lang="en-AT"/>
          </a:p>
        </p:txBody>
      </p:sp>
      <p:sp>
        <p:nvSpPr>
          <p:cNvPr id="3" name="Text Placeholder 2">
            <a:extLst>
              <a:ext uri="{FF2B5EF4-FFF2-40B4-BE49-F238E27FC236}">
                <a16:creationId xmlns:a16="http://schemas.microsoft.com/office/drawing/2014/main" id="{67E61546-36D7-F06A-6AE6-89D92D3366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日期占位符 6">
            <a:extLst>
              <a:ext uri="{FF2B5EF4-FFF2-40B4-BE49-F238E27FC236}">
                <a16:creationId xmlns:a16="http://schemas.microsoft.com/office/drawing/2014/main" id="{81B5EAD7-C7E2-8780-5A68-F4CBE5472F28}"/>
              </a:ext>
            </a:extLst>
          </p:cNvPr>
          <p:cNvSpPr>
            <a:spLocks noGrp="1"/>
          </p:cNvSpPr>
          <p:nvPr>
            <p:ph type="dt" sz="half" idx="10"/>
          </p:nvPr>
        </p:nvSpPr>
        <p:spPr/>
        <p:txBody>
          <a:bodyPr/>
          <a:lstStyle/>
          <a:p>
            <a:r>
              <a:rPr lang="en-US" altLang="zh-CN"/>
              <a:t>2025/03/11</a:t>
            </a:r>
            <a:endParaRPr lang="en-US" dirty="0"/>
          </a:p>
        </p:txBody>
      </p:sp>
      <p:sp>
        <p:nvSpPr>
          <p:cNvPr id="8" name="页脚占位符 7">
            <a:extLst>
              <a:ext uri="{FF2B5EF4-FFF2-40B4-BE49-F238E27FC236}">
                <a16:creationId xmlns:a16="http://schemas.microsoft.com/office/drawing/2014/main" id="{8E454CD1-9F95-479C-F57E-D6332601D3E6}"/>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9" name="灯片编号占位符 8">
            <a:extLst>
              <a:ext uri="{FF2B5EF4-FFF2-40B4-BE49-F238E27FC236}">
                <a16:creationId xmlns:a16="http://schemas.microsoft.com/office/drawing/2014/main" id="{B0BDB339-3C6D-546B-8990-2C1F8DD19D60}"/>
              </a:ext>
            </a:extLst>
          </p:cNvPr>
          <p:cNvSpPr>
            <a:spLocks noGrp="1"/>
          </p:cNvSpPr>
          <p:nvPr>
            <p:ph type="sldNum" sz="quarter" idx="12"/>
          </p:nvPr>
        </p:nvSpPr>
        <p:spPr/>
        <p:txBody>
          <a:bodyPr/>
          <a:lstStyle/>
          <a:p>
            <a:fld id="{0021E6E2-482A-0F40-AF46-CE86DA92B7F7}" type="slidenum">
              <a:rPr lang="en-AT" smtClean="0"/>
              <a:t>‹#›</a:t>
            </a:fld>
            <a:endParaRPr lang="en-AT"/>
          </a:p>
        </p:txBody>
      </p:sp>
    </p:spTree>
    <p:extLst>
      <p:ext uri="{BB962C8B-B14F-4D97-AF65-F5344CB8AC3E}">
        <p14:creationId xmlns:p14="http://schemas.microsoft.com/office/powerpoint/2010/main" val="3865368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CE5F-30CD-9867-ED4A-E4E383A5B8F5}"/>
              </a:ext>
            </a:extLst>
          </p:cNvPr>
          <p:cNvSpPr>
            <a:spLocks noGrp="1"/>
          </p:cNvSpPr>
          <p:nvPr>
            <p:ph type="title"/>
          </p:nvPr>
        </p:nvSpPr>
        <p:spPr/>
        <p:txBody>
          <a:bodyPr/>
          <a:lstStyle>
            <a:lvl1pPr>
              <a:defRPr b="1">
                <a:latin typeface="Times New Roman" panose="02020603050405020304" pitchFamily="18" charset="0"/>
                <a:cs typeface="Times New Roman" panose="02020603050405020304" pitchFamily="18" charset="0"/>
              </a:defRPr>
            </a:lvl1pPr>
          </a:lstStyle>
          <a:p>
            <a:r>
              <a:rPr lang="en-GB" dirty="0"/>
              <a:t>Click to edit Master title style</a:t>
            </a:r>
            <a:endParaRPr lang="en-AT"/>
          </a:p>
        </p:txBody>
      </p:sp>
      <p:sp>
        <p:nvSpPr>
          <p:cNvPr id="3" name="Content Placeholder 2">
            <a:extLst>
              <a:ext uri="{FF2B5EF4-FFF2-40B4-BE49-F238E27FC236}">
                <a16:creationId xmlns:a16="http://schemas.microsoft.com/office/drawing/2014/main" id="{FB4895C5-9A39-CA08-2E79-3F86448D8A3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749FAD67-69B1-7D0E-E7DA-626B444D50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8" name="日期占位符 7">
            <a:extLst>
              <a:ext uri="{FF2B5EF4-FFF2-40B4-BE49-F238E27FC236}">
                <a16:creationId xmlns:a16="http://schemas.microsoft.com/office/drawing/2014/main" id="{A0B871B8-4EA4-54A3-EDCF-553EEC3FB69E}"/>
              </a:ext>
            </a:extLst>
          </p:cNvPr>
          <p:cNvSpPr>
            <a:spLocks noGrp="1"/>
          </p:cNvSpPr>
          <p:nvPr>
            <p:ph type="dt" sz="half" idx="10"/>
          </p:nvPr>
        </p:nvSpPr>
        <p:spPr/>
        <p:txBody>
          <a:bodyPr/>
          <a:lstStyle/>
          <a:p>
            <a:r>
              <a:rPr lang="en-US" altLang="zh-CN"/>
              <a:t>2025/03/11</a:t>
            </a:r>
            <a:endParaRPr lang="en-US" dirty="0"/>
          </a:p>
        </p:txBody>
      </p:sp>
      <p:sp>
        <p:nvSpPr>
          <p:cNvPr id="9" name="页脚占位符 8">
            <a:extLst>
              <a:ext uri="{FF2B5EF4-FFF2-40B4-BE49-F238E27FC236}">
                <a16:creationId xmlns:a16="http://schemas.microsoft.com/office/drawing/2014/main" id="{00C4889E-800A-35FF-2F90-F09108D5BF79}"/>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10" name="灯片编号占位符 9">
            <a:extLst>
              <a:ext uri="{FF2B5EF4-FFF2-40B4-BE49-F238E27FC236}">
                <a16:creationId xmlns:a16="http://schemas.microsoft.com/office/drawing/2014/main" id="{4DD7F632-D623-32AE-1D10-AB937BFF494D}"/>
              </a:ext>
            </a:extLst>
          </p:cNvPr>
          <p:cNvSpPr>
            <a:spLocks noGrp="1"/>
          </p:cNvSpPr>
          <p:nvPr>
            <p:ph type="sldNum" sz="quarter" idx="12"/>
          </p:nvPr>
        </p:nvSpPr>
        <p:spPr/>
        <p:txBody>
          <a:bodyPr/>
          <a:lstStyle/>
          <a:p>
            <a:fld id="{0021E6E2-482A-0F40-AF46-CE86DA92B7F7}" type="slidenum">
              <a:rPr lang="en-AT" smtClean="0"/>
              <a:t>‹#›</a:t>
            </a:fld>
            <a:endParaRPr lang="en-AT"/>
          </a:p>
        </p:txBody>
      </p:sp>
    </p:spTree>
    <p:extLst>
      <p:ext uri="{BB962C8B-B14F-4D97-AF65-F5344CB8AC3E}">
        <p14:creationId xmlns:p14="http://schemas.microsoft.com/office/powerpoint/2010/main" val="686553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DCB0-0D14-12EF-B60F-62FB2B120F95}"/>
              </a:ext>
            </a:extLst>
          </p:cNvPr>
          <p:cNvSpPr>
            <a:spLocks noGrp="1"/>
          </p:cNvSpPr>
          <p:nvPr>
            <p:ph type="title"/>
          </p:nvPr>
        </p:nvSpPr>
        <p:spPr>
          <a:xfrm>
            <a:off x="839788" y="365125"/>
            <a:ext cx="10515600" cy="1325563"/>
          </a:xfrm>
        </p:spPr>
        <p:txBody>
          <a:bodyPr/>
          <a:lstStyle>
            <a:lvl1pPr>
              <a:defRPr b="1">
                <a:latin typeface="Times New Roman" panose="02020603050405020304" pitchFamily="18" charset="0"/>
                <a:cs typeface="Times New Roman" panose="02020603050405020304" pitchFamily="18" charset="0"/>
              </a:defRPr>
            </a:lvl1pPr>
          </a:lstStyle>
          <a:p>
            <a:r>
              <a:rPr lang="en-GB" dirty="0"/>
              <a:t>Click to edit Master title style</a:t>
            </a:r>
            <a:endParaRPr lang="en-AT"/>
          </a:p>
        </p:txBody>
      </p:sp>
      <p:sp>
        <p:nvSpPr>
          <p:cNvPr id="3" name="Text Placeholder 2">
            <a:extLst>
              <a:ext uri="{FF2B5EF4-FFF2-40B4-BE49-F238E27FC236}">
                <a16:creationId xmlns:a16="http://schemas.microsoft.com/office/drawing/2014/main" id="{12820875-F336-1D06-D532-9F323790C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7556EA6-0458-D8F5-CC9D-FB9628A091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94E275CB-38BA-8983-B4F0-B802730196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9671594-CAC3-F693-E175-EE41472B8FD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10" name="日期占位符 9">
            <a:extLst>
              <a:ext uri="{FF2B5EF4-FFF2-40B4-BE49-F238E27FC236}">
                <a16:creationId xmlns:a16="http://schemas.microsoft.com/office/drawing/2014/main" id="{E18247FA-6DC2-AA25-2639-4A92073139C4}"/>
              </a:ext>
            </a:extLst>
          </p:cNvPr>
          <p:cNvSpPr>
            <a:spLocks noGrp="1"/>
          </p:cNvSpPr>
          <p:nvPr>
            <p:ph type="dt" sz="half" idx="10"/>
          </p:nvPr>
        </p:nvSpPr>
        <p:spPr/>
        <p:txBody>
          <a:bodyPr/>
          <a:lstStyle/>
          <a:p>
            <a:r>
              <a:rPr lang="en-US" altLang="zh-CN"/>
              <a:t>2025/03/11</a:t>
            </a:r>
            <a:endParaRPr lang="en-US" dirty="0"/>
          </a:p>
        </p:txBody>
      </p:sp>
      <p:sp>
        <p:nvSpPr>
          <p:cNvPr id="11" name="页脚占位符 10">
            <a:extLst>
              <a:ext uri="{FF2B5EF4-FFF2-40B4-BE49-F238E27FC236}">
                <a16:creationId xmlns:a16="http://schemas.microsoft.com/office/drawing/2014/main" id="{CF22F3C7-9536-D9E5-E7C9-CE3BA1B9C09E}"/>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12" name="灯片编号占位符 11">
            <a:extLst>
              <a:ext uri="{FF2B5EF4-FFF2-40B4-BE49-F238E27FC236}">
                <a16:creationId xmlns:a16="http://schemas.microsoft.com/office/drawing/2014/main" id="{FBB8729D-C612-434A-78D7-1BA4D07FD4AB}"/>
              </a:ext>
            </a:extLst>
          </p:cNvPr>
          <p:cNvSpPr>
            <a:spLocks noGrp="1"/>
          </p:cNvSpPr>
          <p:nvPr>
            <p:ph type="sldNum" sz="quarter" idx="12"/>
          </p:nvPr>
        </p:nvSpPr>
        <p:spPr/>
        <p:txBody>
          <a:bodyPr/>
          <a:lstStyle/>
          <a:p>
            <a:fld id="{0021E6E2-482A-0F40-AF46-CE86DA92B7F7}" type="slidenum">
              <a:rPr lang="en-AT" smtClean="0"/>
              <a:t>‹#›</a:t>
            </a:fld>
            <a:endParaRPr lang="en-AT"/>
          </a:p>
        </p:txBody>
      </p:sp>
    </p:spTree>
    <p:extLst>
      <p:ext uri="{BB962C8B-B14F-4D97-AF65-F5344CB8AC3E}">
        <p14:creationId xmlns:p14="http://schemas.microsoft.com/office/powerpoint/2010/main" val="3886705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9FAD-5CC0-C9B8-35E3-04E8C659E6F5}"/>
              </a:ext>
            </a:extLst>
          </p:cNvPr>
          <p:cNvSpPr>
            <a:spLocks noGrp="1"/>
          </p:cNvSpPr>
          <p:nvPr>
            <p:ph type="title"/>
          </p:nvPr>
        </p:nvSpPr>
        <p:spPr/>
        <p:txBody>
          <a:bodyPr/>
          <a:lstStyle>
            <a:lvl1pPr>
              <a:defRPr b="1">
                <a:latin typeface="Times New Roman" panose="02020603050405020304" pitchFamily="18" charset="0"/>
                <a:cs typeface="Times New Roman" panose="02020603050405020304" pitchFamily="18" charset="0"/>
              </a:defRPr>
            </a:lvl1pPr>
          </a:lstStyle>
          <a:p>
            <a:r>
              <a:rPr lang="en-GB" dirty="0"/>
              <a:t>Click to edit Master title style</a:t>
            </a:r>
            <a:endParaRPr lang="en-AT"/>
          </a:p>
        </p:txBody>
      </p:sp>
      <p:sp>
        <p:nvSpPr>
          <p:cNvPr id="6" name="日期占位符 5">
            <a:extLst>
              <a:ext uri="{FF2B5EF4-FFF2-40B4-BE49-F238E27FC236}">
                <a16:creationId xmlns:a16="http://schemas.microsoft.com/office/drawing/2014/main" id="{15B4C27D-284F-4144-1E4D-8B8BD90183D6}"/>
              </a:ext>
            </a:extLst>
          </p:cNvPr>
          <p:cNvSpPr>
            <a:spLocks noGrp="1"/>
          </p:cNvSpPr>
          <p:nvPr>
            <p:ph type="dt" sz="half" idx="10"/>
          </p:nvPr>
        </p:nvSpPr>
        <p:spPr/>
        <p:txBody>
          <a:bodyPr/>
          <a:lstStyle/>
          <a:p>
            <a:r>
              <a:rPr lang="en-US" altLang="zh-CN"/>
              <a:t>2025/03/11</a:t>
            </a:r>
            <a:endParaRPr lang="en-US" dirty="0"/>
          </a:p>
        </p:txBody>
      </p:sp>
      <p:sp>
        <p:nvSpPr>
          <p:cNvPr id="7" name="页脚占位符 6">
            <a:extLst>
              <a:ext uri="{FF2B5EF4-FFF2-40B4-BE49-F238E27FC236}">
                <a16:creationId xmlns:a16="http://schemas.microsoft.com/office/drawing/2014/main" id="{4382866C-3361-4A4E-AF39-B3CC26EB0FEF}"/>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8" name="灯片编号占位符 7">
            <a:extLst>
              <a:ext uri="{FF2B5EF4-FFF2-40B4-BE49-F238E27FC236}">
                <a16:creationId xmlns:a16="http://schemas.microsoft.com/office/drawing/2014/main" id="{B2DEAEA2-A5AB-52B5-13E1-401B25BA83BA}"/>
              </a:ext>
            </a:extLst>
          </p:cNvPr>
          <p:cNvSpPr>
            <a:spLocks noGrp="1"/>
          </p:cNvSpPr>
          <p:nvPr>
            <p:ph type="sldNum" sz="quarter" idx="12"/>
          </p:nvPr>
        </p:nvSpPr>
        <p:spPr/>
        <p:txBody>
          <a:bodyPr/>
          <a:lstStyle/>
          <a:p>
            <a:fld id="{0021E6E2-482A-0F40-AF46-CE86DA92B7F7}" type="slidenum">
              <a:rPr lang="en-AT" smtClean="0"/>
              <a:t>‹#›</a:t>
            </a:fld>
            <a:endParaRPr lang="en-AT"/>
          </a:p>
        </p:txBody>
      </p:sp>
    </p:spTree>
    <p:extLst>
      <p:ext uri="{BB962C8B-B14F-4D97-AF65-F5344CB8AC3E}">
        <p14:creationId xmlns:p14="http://schemas.microsoft.com/office/powerpoint/2010/main" val="3452363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755667CE-4AB7-E746-3C79-087927E89D6A}"/>
              </a:ext>
            </a:extLst>
          </p:cNvPr>
          <p:cNvSpPr>
            <a:spLocks noGrp="1"/>
          </p:cNvSpPr>
          <p:nvPr>
            <p:ph type="dt" sz="half" idx="10"/>
          </p:nvPr>
        </p:nvSpPr>
        <p:spPr/>
        <p:txBody>
          <a:bodyPr/>
          <a:lstStyle/>
          <a:p>
            <a:r>
              <a:rPr lang="en-US" altLang="zh-CN"/>
              <a:t>2025/03/11</a:t>
            </a:r>
            <a:endParaRPr lang="en-US" dirty="0"/>
          </a:p>
        </p:txBody>
      </p:sp>
      <p:sp>
        <p:nvSpPr>
          <p:cNvPr id="6" name="页脚占位符 5">
            <a:extLst>
              <a:ext uri="{FF2B5EF4-FFF2-40B4-BE49-F238E27FC236}">
                <a16:creationId xmlns:a16="http://schemas.microsoft.com/office/drawing/2014/main" id="{64853D44-6B3D-EFB3-EE60-35E3A77C49EF}"/>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7" name="灯片编号占位符 6">
            <a:extLst>
              <a:ext uri="{FF2B5EF4-FFF2-40B4-BE49-F238E27FC236}">
                <a16:creationId xmlns:a16="http://schemas.microsoft.com/office/drawing/2014/main" id="{C43234E6-E3E2-8807-0056-7F9C71238D93}"/>
              </a:ext>
            </a:extLst>
          </p:cNvPr>
          <p:cNvSpPr>
            <a:spLocks noGrp="1"/>
          </p:cNvSpPr>
          <p:nvPr>
            <p:ph type="sldNum" sz="quarter" idx="12"/>
          </p:nvPr>
        </p:nvSpPr>
        <p:spPr/>
        <p:txBody>
          <a:bodyPr/>
          <a:lstStyle/>
          <a:p>
            <a:fld id="{0021E6E2-482A-0F40-AF46-CE86DA92B7F7}" type="slidenum">
              <a:rPr lang="en-AT" smtClean="0"/>
              <a:t>‹#›</a:t>
            </a:fld>
            <a:endParaRPr lang="en-AT"/>
          </a:p>
        </p:txBody>
      </p:sp>
      <p:sp>
        <p:nvSpPr>
          <p:cNvPr id="8" name="标题 7">
            <a:extLst>
              <a:ext uri="{FF2B5EF4-FFF2-40B4-BE49-F238E27FC236}">
                <a16:creationId xmlns:a16="http://schemas.microsoft.com/office/drawing/2014/main" id="{4DBCA741-8F8D-9753-F408-19FC30EC7A13}"/>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072574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FB71B-B69F-FFD2-97EC-B4F6DDB540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T"/>
          </a:p>
        </p:txBody>
      </p:sp>
      <p:sp>
        <p:nvSpPr>
          <p:cNvPr id="3" name="Text Placeholder 2">
            <a:extLst>
              <a:ext uri="{FF2B5EF4-FFF2-40B4-BE49-F238E27FC236}">
                <a16:creationId xmlns:a16="http://schemas.microsoft.com/office/drawing/2014/main" id="{A2EE3842-04CD-44DF-3B6C-39903A9AF7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T"/>
          </a:p>
        </p:txBody>
      </p:sp>
      <p:sp>
        <p:nvSpPr>
          <p:cNvPr id="6" name="Slide Number Placeholder 5">
            <a:extLst>
              <a:ext uri="{FF2B5EF4-FFF2-40B4-BE49-F238E27FC236}">
                <a16:creationId xmlns:a16="http://schemas.microsoft.com/office/drawing/2014/main" id="{075D1470-0B48-9D08-FBC1-B33F2D954B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1E6E2-482A-0F40-AF46-CE86DA92B7F7}" type="slidenum">
              <a:rPr lang="en-AT" smtClean="0"/>
              <a:t>‹#›</a:t>
            </a:fld>
            <a:endParaRPr lang="en-AT"/>
          </a:p>
        </p:txBody>
      </p:sp>
      <p:sp>
        <p:nvSpPr>
          <p:cNvPr id="7" name="Datumsplatzhalter 6">
            <a:extLst>
              <a:ext uri="{FF2B5EF4-FFF2-40B4-BE49-F238E27FC236}">
                <a16:creationId xmlns:a16="http://schemas.microsoft.com/office/drawing/2014/main" id="{EBF75A12-D07F-E1A0-20D9-C97A2D78E1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2025/03/11</a:t>
            </a:r>
            <a:endParaRPr lang="en-US" dirty="0"/>
          </a:p>
        </p:txBody>
      </p:sp>
      <p:sp>
        <p:nvSpPr>
          <p:cNvPr id="4" name="页脚占位符 3">
            <a:extLst>
              <a:ext uri="{FF2B5EF4-FFF2-40B4-BE49-F238E27FC236}">
                <a16:creationId xmlns:a16="http://schemas.microsoft.com/office/drawing/2014/main" id="{AC8F3432-12D3-A4D8-A967-1C62ED60E6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ltLang="zh-CN"/>
              <a:t>Qlife Quantitative Biology Winter School 2025</a:t>
            </a:r>
            <a:endParaRPr lang="en-US" altLang="zh-CN" dirty="0"/>
          </a:p>
        </p:txBody>
      </p:sp>
    </p:spTree>
    <p:extLst>
      <p:ext uri="{BB962C8B-B14F-4D97-AF65-F5344CB8AC3E}">
        <p14:creationId xmlns:p14="http://schemas.microsoft.com/office/powerpoint/2010/main" val="280675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esserLab/SLiM/releases/download/v4.0.1/SLiM_Manual.pdf" TargetMode="External"/><Relationship Id="rId2" Type="http://schemas.openxmlformats.org/officeDocument/2006/relationships/hyperlink" Target="https://messerlab.org/slim/" TargetMode="External"/><Relationship Id="rId1" Type="http://schemas.openxmlformats.org/officeDocument/2006/relationships/slideLayout" Target="../slideLayouts/slideLayout2.xml"/><Relationship Id="rId4" Type="http://schemas.openxmlformats.org/officeDocument/2006/relationships/hyperlink" Target="http://benhaller.com/workshops/workshops.html"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benhaller.com/workshops/workshops.html" TargetMode="External"/><Relationship Id="rId2" Type="http://schemas.openxmlformats.org/officeDocument/2006/relationships/hyperlink" Target="http://www.messerlab.org/slim/"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07200-62E9-EAF4-7737-6238CD1DDCB1}"/>
              </a:ext>
            </a:extLst>
          </p:cNvPr>
          <p:cNvSpPr>
            <a:spLocks noGrp="1"/>
          </p:cNvSpPr>
          <p:nvPr>
            <p:ph type="ctrTitle"/>
          </p:nvPr>
        </p:nvSpPr>
        <p:spPr>
          <a:xfrm>
            <a:off x="1524000" y="1122363"/>
            <a:ext cx="9144000" cy="2387600"/>
          </a:xfrm>
        </p:spPr>
        <p:txBody>
          <a:bodyPr>
            <a:normAutofit fontScale="90000"/>
          </a:bodyPr>
          <a:lstStyle/>
          <a:p>
            <a:r>
              <a:rPr lang="en-US" dirty="0"/>
              <a:t>Simulating</a:t>
            </a:r>
            <a:r>
              <a:rPr lang="zh-CN" altLang="en-US" dirty="0"/>
              <a:t> </a:t>
            </a:r>
            <a:r>
              <a:rPr lang="en-US" altLang="zh-CN" dirty="0"/>
              <a:t>sweeps</a:t>
            </a:r>
            <a:r>
              <a:rPr lang="zh-CN" altLang="en-US" dirty="0"/>
              <a:t> </a:t>
            </a:r>
            <a:r>
              <a:rPr lang="en-US" altLang="zh-CN" dirty="0"/>
              <a:t>and</a:t>
            </a:r>
            <a:r>
              <a:rPr lang="zh-CN" altLang="en-US" dirty="0"/>
              <a:t> </a:t>
            </a:r>
            <a:r>
              <a:rPr lang="en-US" altLang="zh-CN" dirty="0"/>
              <a:t>adaptation</a:t>
            </a:r>
            <a:r>
              <a:rPr lang="zh-CN" altLang="en-US" dirty="0"/>
              <a:t> </a:t>
            </a:r>
            <a:r>
              <a:rPr lang="en-US" altLang="zh-CN" dirty="0"/>
              <a:t>in</a:t>
            </a:r>
            <a:r>
              <a:rPr lang="zh-CN" altLang="en-US" dirty="0"/>
              <a:t> </a:t>
            </a:r>
            <a:r>
              <a:rPr lang="en-US" altLang="zh-CN" dirty="0"/>
              <a:t>evolution</a:t>
            </a:r>
            <a:r>
              <a:rPr lang="zh-CN" altLang="en-US" dirty="0"/>
              <a:t> </a:t>
            </a:r>
            <a:r>
              <a:rPr lang="en-US" altLang="zh-CN" dirty="0"/>
              <a:t>experiments</a:t>
            </a:r>
            <a:r>
              <a:rPr lang="zh-CN" altLang="en-US" dirty="0"/>
              <a:t> </a:t>
            </a:r>
            <a:r>
              <a:rPr lang="en-US" altLang="zh-CN" dirty="0"/>
              <a:t>using</a:t>
            </a:r>
            <a:r>
              <a:rPr lang="zh-CN" altLang="en-US" dirty="0"/>
              <a:t> </a:t>
            </a:r>
            <a:r>
              <a:rPr lang="en-US" altLang="zh-CN" dirty="0"/>
              <a:t>SLiM,</a:t>
            </a:r>
            <a:r>
              <a:rPr lang="zh-CN" altLang="en-US" dirty="0"/>
              <a:t> </a:t>
            </a:r>
            <a:r>
              <a:rPr lang="en-US" altLang="zh-CN" dirty="0"/>
              <a:t>part</a:t>
            </a:r>
            <a:r>
              <a:rPr lang="zh-CN" altLang="en-US" dirty="0"/>
              <a:t> </a:t>
            </a:r>
            <a:r>
              <a:rPr lang="en-US" altLang="zh-CN" dirty="0"/>
              <a:t>II</a:t>
            </a:r>
            <a:endParaRPr lang="en-US" dirty="0"/>
          </a:p>
        </p:txBody>
      </p:sp>
      <p:sp>
        <p:nvSpPr>
          <p:cNvPr id="3" name="副标题 2">
            <a:extLst>
              <a:ext uri="{FF2B5EF4-FFF2-40B4-BE49-F238E27FC236}">
                <a16:creationId xmlns:a16="http://schemas.microsoft.com/office/drawing/2014/main" id="{F3199CC8-1A2C-D88C-0A36-42BC42836B57}"/>
              </a:ext>
            </a:extLst>
          </p:cNvPr>
          <p:cNvSpPr>
            <a:spLocks noGrp="1"/>
          </p:cNvSpPr>
          <p:nvPr>
            <p:ph type="subTitle" idx="1"/>
          </p:nvPr>
        </p:nvSpPr>
        <p:spPr>
          <a:xfrm>
            <a:off x="1524000" y="3602038"/>
            <a:ext cx="9144000" cy="1655762"/>
          </a:xfrm>
        </p:spPr>
        <p:txBody>
          <a:bodyPr/>
          <a:lstStyle/>
          <a:p>
            <a:r>
              <a:rPr lang="en-US" altLang="zh-CN" dirty="0"/>
              <a:t>Changyi</a:t>
            </a:r>
            <a:r>
              <a:rPr lang="zh-CN" altLang="en-US" dirty="0"/>
              <a:t> </a:t>
            </a:r>
            <a:r>
              <a:rPr lang="en-US" altLang="zh-CN" dirty="0"/>
              <a:t>Xiao</a:t>
            </a:r>
            <a:r>
              <a:rPr lang="zh-CN" altLang="en-US" dirty="0"/>
              <a:t> </a:t>
            </a:r>
            <a:r>
              <a:rPr lang="en-US" altLang="zh-CN" dirty="0"/>
              <a:t>&amp;</a:t>
            </a:r>
            <a:r>
              <a:rPr lang="zh-CN" altLang="en-US" dirty="0"/>
              <a:t> </a:t>
            </a:r>
            <a:r>
              <a:rPr lang="en-US" altLang="zh-CN" dirty="0"/>
              <a:t>Neda</a:t>
            </a:r>
            <a:r>
              <a:rPr lang="zh-CN" altLang="en-US" dirty="0"/>
              <a:t> </a:t>
            </a:r>
            <a:r>
              <a:rPr lang="en-US" altLang="zh-CN" dirty="0"/>
              <a:t>Barghi</a:t>
            </a:r>
            <a:endParaRPr lang="en-US" dirty="0"/>
          </a:p>
        </p:txBody>
      </p:sp>
      <p:sp>
        <p:nvSpPr>
          <p:cNvPr id="14" name="日期占位符 13">
            <a:extLst>
              <a:ext uri="{FF2B5EF4-FFF2-40B4-BE49-F238E27FC236}">
                <a16:creationId xmlns:a16="http://schemas.microsoft.com/office/drawing/2014/main" id="{38D7F937-5738-59AB-CF51-6C32E7EC0931}"/>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951B2D96-2F3B-CBB6-7AEE-FC620134F829}"/>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7E98752D-927C-7077-8C70-3DCD9212099F}"/>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a:t>
            </a:fld>
            <a:endParaRPr lang="en-AT"/>
          </a:p>
        </p:txBody>
      </p:sp>
    </p:spTree>
    <p:extLst>
      <p:ext uri="{BB962C8B-B14F-4D97-AF65-F5344CB8AC3E}">
        <p14:creationId xmlns:p14="http://schemas.microsoft.com/office/powerpoint/2010/main" val="4065426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5568DC-1480-40D3-E768-CDC9D102B6BE}"/>
              </a:ext>
            </a:extLst>
          </p:cNvPr>
          <p:cNvSpPr>
            <a:spLocks noGrp="1"/>
          </p:cNvSpPr>
          <p:nvPr>
            <p:ph type="title"/>
          </p:nvPr>
        </p:nvSpPr>
        <p:spPr>
          <a:xfrm>
            <a:off x="838200" y="365125"/>
            <a:ext cx="10515600" cy="1325563"/>
          </a:xfrm>
        </p:spPr>
        <p:txBody>
          <a:bodyPr/>
          <a:lstStyle/>
          <a:p>
            <a:r>
              <a:rPr lang="en-US" dirty="0"/>
              <a:t>Five</a:t>
            </a:r>
            <a:r>
              <a:rPr lang="zh-CN" altLang="en-US" dirty="0"/>
              <a:t> </a:t>
            </a:r>
            <a:r>
              <a:rPr lang="en-US" altLang="zh-CN" dirty="0"/>
              <a:t>selection</a:t>
            </a:r>
            <a:r>
              <a:rPr lang="zh-CN" altLang="en-US" dirty="0"/>
              <a:t> </a:t>
            </a:r>
            <a:r>
              <a:rPr lang="en-US" altLang="zh-CN" dirty="0"/>
              <a:t>models</a:t>
            </a:r>
            <a:endParaRPr lang="en-US" dirty="0"/>
          </a:p>
        </p:txBody>
      </p:sp>
      <p:sp>
        <p:nvSpPr>
          <p:cNvPr id="3" name="内容占位符 2">
            <a:extLst>
              <a:ext uri="{FF2B5EF4-FFF2-40B4-BE49-F238E27FC236}">
                <a16:creationId xmlns:a16="http://schemas.microsoft.com/office/drawing/2014/main" id="{5689FBDA-9F41-C11C-2218-F2051292B51A}"/>
              </a:ext>
            </a:extLst>
          </p:cNvPr>
          <p:cNvSpPr>
            <a:spLocks noGrp="1"/>
          </p:cNvSpPr>
          <p:nvPr>
            <p:ph sz="half" idx="1"/>
          </p:nvPr>
        </p:nvSpPr>
        <p:spPr>
          <a:xfrm>
            <a:off x="838200" y="1825625"/>
            <a:ext cx="5181600" cy="4351338"/>
          </a:xfrm>
        </p:spPr>
        <p:txBody>
          <a:bodyPr/>
          <a:lstStyle/>
          <a:p>
            <a:r>
              <a:rPr lang="en-US" altLang="zh-CN" dirty="0"/>
              <a:t>Selective</a:t>
            </a:r>
            <a:r>
              <a:rPr lang="zh-CN" altLang="en-US" dirty="0"/>
              <a:t> </a:t>
            </a:r>
            <a:r>
              <a:rPr lang="en-US" altLang="zh-CN" dirty="0"/>
              <a:t>sweep</a:t>
            </a:r>
            <a:r>
              <a:rPr lang="zh-CN" altLang="en-US" dirty="0"/>
              <a:t> </a:t>
            </a:r>
            <a:r>
              <a:rPr lang="en-US" altLang="zh-CN" dirty="0"/>
              <a:t>+</a:t>
            </a:r>
            <a:r>
              <a:rPr lang="zh-CN" altLang="en-US" dirty="0"/>
              <a:t> </a:t>
            </a:r>
            <a:r>
              <a:rPr lang="en-US" altLang="zh-CN" dirty="0"/>
              <a:t>LE</a:t>
            </a:r>
          </a:p>
          <a:p>
            <a:r>
              <a:rPr lang="en-US" altLang="zh-CN" dirty="0"/>
              <a:t>Selective</a:t>
            </a:r>
            <a:r>
              <a:rPr lang="zh-CN" altLang="en-US" dirty="0"/>
              <a:t> </a:t>
            </a:r>
            <a:r>
              <a:rPr lang="en-US" altLang="zh-CN" dirty="0"/>
              <a:t>sweep</a:t>
            </a:r>
            <a:r>
              <a:rPr lang="zh-CN" altLang="en-US" dirty="0"/>
              <a:t> </a:t>
            </a:r>
            <a:r>
              <a:rPr lang="en-US" altLang="zh-CN" dirty="0"/>
              <a:t>+</a:t>
            </a:r>
            <a:r>
              <a:rPr lang="zh-CN" altLang="en-US" dirty="0"/>
              <a:t> </a:t>
            </a:r>
            <a:r>
              <a:rPr lang="en-US" altLang="zh-CN" dirty="0"/>
              <a:t>LD</a:t>
            </a:r>
          </a:p>
          <a:p>
            <a:r>
              <a:rPr lang="en-US" altLang="zh-CN" dirty="0"/>
              <a:t>Redundancy</a:t>
            </a:r>
          </a:p>
          <a:p>
            <a:r>
              <a:rPr lang="en-US" altLang="zh-CN" dirty="0"/>
              <a:t>QTL</a:t>
            </a:r>
            <a:r>
              <a:rPr lang="zh-CN" altLang="en-US" dirty="0"/>
              <a:t> </a:t>
            </a:r>
            <a:r>
              <a:rPr lang="en-US" altLang="zh-CN" dirty="0"/>
              <a:t>+</a:t>
            </a:r>
            <a:r>
              <a:rPr lang="zh-CN" altLang="en-US" dirty="0"/>
              <a:t> </a:t>
            </a:r>
            <a:r>
              <a:rPr lang="en-US" altLang="zh-CN" dirty="0"/>
              <a:t>LE</a:t>
            </a:r>
          </a:p>
          <a:p>
            <a:r>
              <a:rPr lang="en-US" altLang="zh-CN" dirty="0"/>
              <a:t>QTL</a:t>
            </a:r>
            <a:r>
              <a:rPr lang="zh-CN" altLang="en-US" dirty="0"/>
              <a:t> </a:t>
            </a:r>
            <a:r>
              <a:rPr lang="en-US" altLang="zh-CN" dirty="0"/>
              <a:t>+</a:t>
            </a:r>
            <a:r>
              <a:rPr lang="zh-CN" altLang="en-US" dirty="0"/>
              <a:t> </a:t>
            </a:r>
            <a:r>
              <a:rPr lang="en-US" altLang="zh-CN" dirty="0"/>
              <a:t>LD</a:t>
            </a:r>
            <a:endParaRPr lang="en-US" dirty="0"/>
          </a:p>
        </p:txBody>
      </p:sp>
      <p:sp>
        <p:nvSpPr>
          <p:cNvPr id="16" name="日期占位符 15">
            <a:extLst>
              <a:ext uri="{FF2B5EF4-FFF2-40B4-BE49-F238E27FC236}">
                <a16:creationId xmlns:a16="http://schemas.microsoft.com/office/drawing/2014/main" id="{BEE669A8-3503-8829-915F-855E080C9470}"/>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5" name="页脚占位符 4">
            <a:extLst>
              <a:ext uri="{FF2B5EF4-FFF2-40B4-BE49-F238E27FC236}">
                <a16:creationId xmlns:a16="http://schemas.microsoft.com/office/drawing/2014/main" id="{1444BEE9-48E8-A528-B96E-E5645D09898F}"/>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6" name="灯片编号占位符 5">
            <a:extLst>
              <a:ext uri="{FF2B5EF4-FFF2-40B4-BE49-F238E27FC236}">
                <a16:creationId xmlns:a16="http://schemas.microsoft.com/office/drawing/2014/main" id="{7185A1DA-4162-64C3-FBE5-88EED5C17300}"/>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10</a:t>
            </a:fld>
            <a:endParaRPr lang="en-AT"/>
          </a:p>
        </p:txBody>
      </p:sp>
    </p:spTree>
    <p:extLst>
      <p:ext uri="{BB962C8B-B14F-4D97-AF65-F5344CB8AC3E}">
        <p14:creationId xmlns:p14="http://schemas.microsoft.com/office/powerpoint/2010/main" val="26677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5B10A-DE93-DA85-8325-F5CFCC696807}"/>
              </a:ext>
            </a:extLst>
          </p:cNvPr>
          <p:cNvSpPr>
            <a:spLocks noGrp="1"/>
          </p:cNvSpPr>
          <p:nvPr>
            <p:ph type="title"/>
          </p:nvPr>
        </p:nvSpPr>
        <p:spPr>
          <a:xfrm>
            <a:off x="838200" y="365125"/>
            <a:ext cx="10515600" cy="1325563"/>
          </a:xfrm>
        </p:spPr>
        <p:txBody>
          <a:bodyPr/>
          <a:lstStyle/>
          <a:p>
            <a:r>
              <a:rPr lang="en-US" dirty="0"/>
              <a:t>The haplotype data</a:t>
            </a:r>
            <a:r>
              <a:rPr lang="zh-CN" altLang="en-US" dirty="0"/>
              <a:t> </a:t>
            </a:r>
            <a:r>
              <a:rPr lang="en-US" altLang="zh-CN" dirty="0"/>
              <a:t>(input)</a:t>
            </a:r>
            <a:endParaRPr lang="en-US" dirty="0"/>
          </a:p>
        </p:txBody>
      </p:sp>
      <p:sp>
        <p:nvSpPr>
          <p:cNvPr id="3" name="内容占位符 2">
            <a:extLst>
              <a:ext uri="{FF2B5EF4-FFF2-40B4-BE49-F238E27FC236}">
                <a16:creationId xmlns:a16="http://schemas.microsoft.com/office/drawing/2014/main" id="{E0A23D85-5DF3-463B-302B-0F647D3A2C87}"/>
              </a:ext>
            </a:extLst>
          </p:cNvPr>
          <p:cNvSpPr>
            <a:spLocks noGrp="1"/>
          </p:cNvSpPr>
          <p:nvPr>
            <p:ph idx="1"/>
          </p:nvPr>
        </p:nvSpPr>
        <p:spPr>
          <a:xfrm>
            <a:off x="1064443" y="1476833"/>
            <a:ext cx="10515600" cy="4351338"/>
          </a:xfrm>
        </p:spPr>
        <p:txBody>
          <a:bodyPr/>
          <a:lstStyle/>
          <a:p>
            <a:r>
              <a:rPr lang="en-US" altLang="zh-CN" dirty="0"/>
              <a:t>189</a:t>
            </a:r>
            <a:r>
              <a:rPr lang="zh-CN" altLang="en-US" dirty="0"/>
              <a:t> </a:t>
            </a:r>
            <a:r>
              <a:rPr lang="en-US" altLang="zh-CN" dirty="0"/>
              <a:t>Iso-female</a:t>
            </a:r>
            <a:r>
              <a:rPr lang="zh-CN" altLang="en-US" dirty="0"/>
              <a:t> </a:t>
            </a:r>
            <a:r>
              <a:rPr lang="en-US" altLang="zh-CN" dirty="0"/>
              <a:t>lines</a:t>
            </a:r>
            <a:r>
              <a:rPr lang="zh-CN" altLang="en-US" dirty="0"/>
              <a:t> </a:t>
            </a:r>
            <a:endParaRPr lang="en-US" altLang="zh-CN" dirty="0"/>
          </a:p>
          <a:p>
            <a:r>
              <a:rPr lang="en-US" altLang="zh-CN" dirty="0"/>
              <a:t>Crossing</a:t>
            </a:r>
            <a:r>
              <a:rPr lang="zh-CN" altLang="en-US" dirty="0"/>
              <a:t> </a:t>
            </a:r>
            <a:r>
              <a:rPr lang="en-US" altLang="zh-CN" dirty="0"/>
              <a:t>with</a:t>
            </a:r>
            <a:r>
              <a:rPr lang="zh-CN" altLang="en-US" dirty="0"/>
              <a:t> </a:t>
            </a:r>
            <a:r>
              <a:rPr lang="en-US" altLang="zh-CN" dirty="0"/>
              <a:t>the</a:t>
            </a:r>
            <a:r>
              <a:rPr lang="zh-CN" altLang="en-US" dirty="0"/>
              <a:t> </a:t>
            </a:r>
            <a:r>
              <a:rPr lang="en-US" altLang="zh-CN" dirty="0"/>
              <a:t>reference</a:t>
            </a:r>
            <a:r>
              <a:rPr lang="zh-CN" altLang="en-US" dirty="0"/>
              <a:t> </a:t>
            </a:r>
            <a:r>
              <a:rPr lang="en-US" altLang="zh-CN" dirty="0"/>
              <a:t>strain(M252)</a:t>
            </a:r>
          </a:p>
          <a:p>
            <a:r>
              <a:rPr lang="en-US" altLang="zh-CN" dirty="0"/>
              <a:t>Individual</a:t>
            </a:r>
            <a:r>
              <a:rPr lang="zh-CN" altLang="en-US" dirty="0"/>
              <a:t> </a:t>
            </a:r>
            <a:r>
              <a:rPr lang="en-US" altLang="zh-CN" dirty="0"/>
              <a:t>sequencing</a:t>
            </a:r>
            <a:r>
              <a:rPr lang="zh-CN" altLang="en-US" dirty="0"/>
              <a:t> </a:t>
            </a:r>
            <a:endParaRPr lang="en-US" altLang="zh-CN" dirty="0"/>
          </a:p>
          <a:p>
            <a:r>
              <a:rPr lang="en-US" dirty="0" err="1"/>
              <a:t>Vcf</a:t>
            </a:r>
            <a:r>
              <a:rPr lang="zh-CN" altLang="en-US" dirty="0"/>
              <a:t> </a:t>
            </a:r>
            <a:r>
              <a:rPr lang="en-US" dirty="0"/>
              <a:t>format</a:t>
            </a:r>
          </a:p>
        </p:txBody>
      </p:sp>
      <p:sp>
        <p:nvSpPr>
          <p:cNvPr id="14" name="日期占位符 13">
            <a:extLst>
              <a:ext uri="{FF2B5EF4-FFF2-40B4-BE49-F238E27FC236}">
                <a16:creationId xmlns:a16="http://schemas.microsoft.com/office/drawing/2014/main" id="{06A6EB11-530F-3B43-B3AC-A97EE1EF03AC}"/>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510C9140-BE0D-6090-8210-EA587EDD6203}"/>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1F9A2704-0A55-605B-D004-628935129995}"/>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11</a:t>
            </a:fld>
            <a:endParaRPr lang="en-AT"/>
          </a:p>
        </p:txBody>
      </p:sp>
      <p:pic>
        <p:nvPicPr>
          <p:cNvPr id="21" name="图片 20">
            <a:extLst>
              <a:ext uri="{FF2B5EF4-FFF2-40B4-BE49-F238E27FC236}">
                <a16:creationId xmlns:a16="http://schemas.microsoft.com/office/drawing/2014/main" id="{E9D9B069-75A0-E68E-638A-C7295A052415}"/>
              </a:ext>
            </a:extLst>
          </p:cNvPr>
          <p:cNvPicPr>
            <a:picLocks noChangeAspect="1"/>
          </p:cNvPicPr>
          <p:nvPr/>
        </p:nvPicPr>
        <p:blipFill>
          <a:blip r:embed="rId2"/>
          <a:stretch>
            <a:fillRect/>
          </a:stretch>
        </p:blipFill>
        <p:spPr>
          <a:xfrm>
            <a:off x="3289954" y="3032085"/>
            <a:ext cx="8146330" cy="3324265"/>
          </a:xfrm>
          <a:prstGeom prst="rect">
            <a:avLst/>
          </a:prstGeom>
        </p:spPr>
      </p:pic>
    </p:spTree>
    <p:extLst>
      <p:ext uri="{BB962C8B-B14F-4D97-AF65-F5344CB8AC3E}">
        <p14:creationId xmlns:p14="http://schemas.microsoft.com/office/powerpoint/2010/main" val="305911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F9662-18CA-800C-5FDB-DC4D4E20C839}"/>
              </a:ext>
            </a:extLst>
          </p:cNvPr>
          <p:cNvSpPr>
            <a:spLocks noGrp="1"/>
          </p:cNvSpPr>
          <p:nvPr>
            <p:ph type="title"/>
          </p:nvPr>
        </p:nvSpPr>
        <p:spPr>
          <a:xfrm>
            <a:off x="838200" y="365125"/>
            <a:ext cx="10515600" cy="1325563"/>
          </a:xfrm>
        </p:spPr>
        <p:txBody>
          <a:bodyPr/>
          <a:lstStyle/>
          <a:p>
            <a:r>
              <a:rPr lang="en-US" dirty="0"/>
              <a:t>L</a:t>
            </a:r>
            <a:r>
              <a:rPr lang="en-US" altLang="zh-CN" dirty="0"/>
              <a:t>inkage</a:t>
            </a:r>
            <a:r>
              <a:rPr lang="zh-CN" altLang="en-US" dirty="0"/>
              <a:t> </a:t>
            </a:r>
            <a:r>
              <a:rPr lang="en-US" altLang="zh-CN" dirty="0"/>
              <a:t>in</a:t>
            </a:r>
            <a:r>
              <a:rPr lang="zh-CN" altLang="en-US" dirty="0"/>
              <a:t> </a:t>
            </a:r>
            <a:r>
              <a:rPr lang="en-US" altLang="zh-CN" dirty="0"/>
              <a:t>the</a:t>
            </a:r>
            <a:r>
              <a:rPr lang="zh-CN" altLang="en-US" dirty="0"/>
              <a:t> </a:t>
            </a:r>
            <a:r>
              <a:rPr lang="en-US" altLang="zh-CN" dirty="0"/>
              <a:t>simulation</a:t>
            </a:r>
            <a:endParaRPr lang="en-US" dirty="0"/>
          </a:p>
        </p:txBody>
      </p:sp>
      <p:sp>
        <p:nvSpPr>
          <p:cNvPr id="14" name="日期占位符 13">
            <a:extLst>
              <a:ext uri="{FF2B5EF4-FFF2-40B4-BE49-F238E27FC236}">
                <a16:creationId xmlns:a16="http://schemas.microsoft.com/office/drawing/2014/main" id="{F9CDE186-5F17-ABA6-6E84-E5305A10AB00}"/>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D3F8EF61-2024-6320-C3AC-48BC79CD2739}"/>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E0EB54A5-9ED2-C52A-C49C-25EC4261221A}"/>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12</a:t>
            </a:fld>
            <a:endParaRPr lang="en-AT"/>
          </a:p>
        </p:txBody>
      </p:sp>
      <p:pic>
        <p:nvPicPr>
          <p:cNvPr id="23" name="图片 22">
            <a:extLst>
              <a:ext uri="{FF2B5EF4-FFF2-40B4-BE49-F238E27FC236}">
                <a16:creationId xmlns:a16="http://schemas.microsoft.com/office/drawing/2014/main" id="{E92AB066-CF45-8EAC-2568-ABCDB90FDA1B}"/>
              </a:ext>
            </a:extLst>
          </p:cNvPr>
          <p:cNvPicPr>
            <a:picLocks noChangeAspect="1"/>
          </p:cNvPicPr>
          <p:nvPr/>
        </p:nvPicPr>
        <p:blipFill>
          <a:blip r:embed="rId2"/>
          <a:stretch>
            <a:fillRect/>
          </a:stretch>
        </p:blipFill>
        <p:spPr>
          <a:xfrm>
            <a:off x="1239494" y="1991150"/>
            <a:ext cx="3378200" cy="3403600"/>
          </a:xfrm>
          <a:prstGeom prst="rect">
            <a:avLst/>
          </a:prstGeom>
        </p:spPr>
      </p:pic>
      <p:sp>
        <p:nvSpPr>
          <p:cNvPr id="24" name="文本框 23">
            <a:extLst>
              <a:ext uri="{FF2B5EF4-FFF2-40B4-BE49-F238E27FC236}">
                <a16:creationId xmlns:a16="http://schemas.microsoft.com/office/drawing/2014/main" id="{C22D2B58-211C-18EA-9833-967E4ABA113E}"/>
              </a:ext>
            </a:extLst>
          </p:cNvPr>
          <p:cNvSpPr txBox="1"/>
          <p:nvPr/>
        </p:nvSpPr>
        <p:spPr>
          <a:xfrm>
            <a:off x="4895719" y="1944402"/>
            <a:ext cx="6515362"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A,B inherited together (unless recombination happen)</a:t>
            </a:r>
          </a:p>
          <a:p>
            <a:pPr marL="285750" indent="-285750">
              <a:buFont typeface="Arial" panose="020B0604020202020204" pitchFamily="34" charset="0"/>
              <a:buChar char="•"/>
            </a:pPr>
            <a:r>
              <a:rPr lang="en-US" sz="2000" dirty="0"/>
              <a:t>Inheritance of C is independent of A and B</a:t>
            </a:r>
          </a:p>
        </p:txBody>
      </p:sp>
      <p:sp>
        <p:nvSpPr>
          <p:cNvPr id="25" name="文本框 24">
            <a:extLst>
              <a:ext uri="{FF2B5EF4-FFF2-40B4-BE49-F238E27FC236}">
                <a16:creationId xmlns:a16="http://schemas.microsoft.com/office/drawing/2014/main" id="{A607D078-3131-E15C-78EB-5BECF2427892}"/>
              </a:ext>
            </a:extLst>
          </p:cNvPr>
          <p:cNvSpPr txBox="1"/>
          <p:nvPr/>
        </p:nvSpPr>
        <p:spPr>
          <a:xfrm>
            <a:off x="4826521" y="3506771"/>
            <a:ext cx="6584559" cy="1754326"/>
          </a:xfrm>
          <a:prstGeom prst="rect">
            <a:avLst/>
          </a:prstGeom>
          <a:noFill/>
        </p:spPr>
        <p:txBody>
          <a:bodyPr wrap="square" rtlCol="0">
            <a:spAutoFit/>
          </a:bodyPr>
          <a:lstStyle/>
          <a:p>
            <a:pPr marL="285750" indent="-285750">
              <a:buFont typeface="Arial" panose="020B0604020202020204" pitchFamily="34" charset="0"/>
              <a:buChar char="•"/>
            </a:pPr>
            <a:r>
              <a:rPr lang="en-US" sz="2400" dirty="0"/>
              <a:t>Linkage equilibrium</a:t>
            </a:r>
          </a:p>
          <a:p>
            <a:pPr marL="742950" lvl="1" indent="-285750">
              <a:buFont typeface="Arial" panose="020B0604020202020204" pitchFamily="34" charset="0"/>
              <a:buChar char="•"/>
            </a:pPr>
            <a:r>
              <a:rPr lang="en-US" sz="2000" dirty="0"/>
              <a:t>Each SNPs is independent of each other</a:t>
            </a:r>
          </a:p>
          <a:p>
            <a:pPr marL="285750" indent="-285750">
              <a:buFont typeface="Arial" panose="020B0604020202020204" pitchFamily="34" charset="0"/>
              <a:buChar char="•"/>
            </a:pPr>
            <a:r>
              <a:rPr lang="en-US" sz="2400" dirty="0"/>
              <a:t>Linkage disequilibrium:</a:t>
            </a:r>
          </a:p>
          <a:p>
            <a:pPr marL="742950" lvl="1" indent="-285750">
              <a:buFont typeface="Arial" panose="020B0604020202020204" pitchFamily="34" charset="0"/>
              <a:buChar char="•"/>
            </a:pPr>
            <a:r>
              <a:rPr lang="en-US" sz="2000" dirty="0"/>
              <a:t>SNPs located on the </a:t>
            </a:r>
            <a:r>
              <a:rPr lang="en-US" altLang="zh-CN" sz="2000" dirty="0"/>
              <a:t>limited</a:t>
            </a:r>
            <a:r>
              <a:rPr lang="zh-CN" altLang="en-US" sz="2000" dirty="0"/>
              <a:t> </a:t>
            </a:r>
            <a:r>
              <a:rPr lang="en-US" altLang="zh-CN" sz="2000" dirty="0"/>
              <a:t>number</a:t>
            </a:r>
            <a:r>
              <a:rPr lang="zh-CN" altLang="en-US" sz="2000" dirty="0"/>
              <a:t> </a:t>
            </a:r>
            <a:r>
              <a:rPr lang="en-US" altLang="zh-CN" sz="2000" dirty="0"/>
              <a:t>of</a:t>
            </a:r>
            <a:r>
              <a:rPr lang="zh-CN" altLang="en-US" sz="2000" dirty="0"/>
              <a:t> </a:t>
            </a:r>
            <a:r>
              <a:rPr lang="en-US" sz="2000" dirty="0"/>
              <a:t>chromosome</a:t>
            </a:r>
          </a:p>
          <a:p>
            <a:pPr marL="742950" lvl="1" indent="-285750">
              <a:buFont typeface="Arial" panose="020B0604020202020204" pitchFamily="34" charset="0"/>
              <a:buChar char="•"/>
            </a:pPr>
            <a:r>
              <a:rPr lang="en-US" sz="2000" dirty="0"/>
              <a:t>recombination map of D. simulans</a:t>
            </a:r>
          </a:p>
        </p:txBody>
      </p:sp>
    </p:spTree>
    <p:extLst>
      <p:ext uri="{BB962C8B-B14F-4D97-AF65-F5344CB8AC3E}">
        <p14:creationId xmlns:p14="http://schemas.microsoft.com/office/powerpoint/2010/main" val="236446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095AA-0B4C-4908-1856-3C70D071BE22}"/>
              </a:ext>
            </a:extLst>
          </p:cNvPr>
          <p:cNvSpPr>
            <a:spLocks noGrp="1"/>
          </p:cNvSpPr>
          <p:nvPr>
            <p:ph type="title"/>
          </p:nvPr>
        </p:nvSpPr>
        <p:spPr/>
        <p:txBody>
          <a:bodyPr/>
          <a:lstStyle/>
          <a:p>
            <a:r>
              <a:rPr lang="en-US" altLang="zh-CN" dirty="0"/>
              <a:t>Simulation</a:t>
            </a:r>
            <a:r>
              <a:rPr lang="zh-CN" altLang="en-US" dirty="0"/>
              <a:t> </a:t>
            </a:r>
            <a:r>
              <a:rPr lang="en-US" altLang="zh-CN" dirty="0"/>
              <a:t>of</a:t>
            </a:r>
            <a:r>
              <a:rPr lang="zh-CN" altLang="en-US" dirty="0"/>
              <a:t> </a:t>
            </a:r>
            <a:r>
              <a:rPr lang="en-US" altLang="zh-CN" dirty="0"/>
              <a:t>multiple</a:t>
            </a:r>
            <a:r>
              <a:rPr lang="zh-CN" altLang="en-US" dirty="0"/>
              <a:t> </a:t>
            </a:r>
            <a:r>
              <a:rPr lang="en-US" altLang="zh-CN" dirty="0"/>
              <a:t>chromosomes</a:t>
            </a:r>
            <a:r>
              <a:rPr lang="zh-CN" altLang="en-US" dirty="0"/>
              <a:t> </a:t>
            </a:r>
            <a:r>
              <a:rPr lang="en-US" altLang="zh-CN" dirty="0"/>
              <a:t>in</a:t>
            </a:r>
            <a:r>
              <a:rPr lang="zh-CN" altLang="en-US" dirty="0"/>
              <a:t> </a:t>
            </a:r>
            <a:r>
              <a:rPr lang="en-US" altLang="zh-CN" dirty="0"/>
              <a:t>SLiM</a:t>
            </a:r>
            <a:endParaRPr lang="en-US" dirty="0"/>
          </a:p>
        </p:txBody>
      </p:sp>
      <p:sp>
        <p:nvSpPr>
          <p:cNvPr id="3" name="内容占位符 2">
            <a:extLst>
              <a:ext uri="{FF2B5EF4-FFF2-40B4-BE49-F238E27FC236}">
                <a16:creationId xmlns:a16="http://schemas.microsoft.com/office/drawing/2014/main" id="{5D9D7BCC-6C3C-5549-1E2D-E48AA31B28E2}"/>
              </a:ext>
            </a:extLst>
          </p:cNvPr>
          <p:cNvSpPr>
            <a:spLocks noGrp="1"/>
          </p:cNvSpPr>
          <p:nvPr>
            <p:ph idx="1"/>
          </p:nvPr>
        </p:nvSpPr>
        <p:spPr>
          <a:xfrm>
            <a:off x="838201" y="1825625"/>
            <a:ext cx="6590584" cy="4351338"/>
          </a:xfrm>
        </p:spPr>
        <p:txBody>
          <a:bodyPr/>
          <a:lstStyle/>
          <a:p>
            <a:r>
              <a:rPr lang="en-US" altLang="zh-CN" dirty="0"/>
              <a:t>SLiM</a:t>
            </a:r>
            <a:r>
              <a:rPr lang="zh-CN" altLang="en-US" dirty="0"/>
              <a:t> </a:t>
            </a:r>
            <a:r>
              <a:rPr lang="en-US" altLang="zh-CN" dirty="0"/>
              <a:t>doesn’t</a:t>
            </a:r>
            <a:r>
              <a:rPr lang="zh-CN" altLang="en-US" dirty="0"/>
              <a:t> </a:t>
            </a:r>
            <a:r>
              <a:rPr lang="en-US" altLang="zh-CN" dirty="0"/>
              <a:t>take</a:t>
            </a:r>
            <a:r>
              <a:rPr lang="zh-CN" altLang="en-US" dirty="0"/>
              <a:t> </a:t>
            </a:r>
            <a:r>
              <a:rPr lang="en-US" altLang="zh-CN" dirty="0"/>
              <a:t>the</a:t>
            </a:r>
            <a:r>
              <a:rPr lang="zh-CN" altLang="en-US" dirty="0"/>
              <a:t> </a:t>
            </a:r>
            <a:r>
              <a:rPr lang="en-US" altLang="zh-CN" dirty="0"/>
              <a:t>chromosome</a:t>
            </a:r>
            <a:r>
              <a:rPr lang="zh-CN" altLang="en-US" dirty="0"/>
              <a:t> </a:t>
            </a:r>
            <a:r>
              <a:rPr lang="en-US" altLang="zh-CN" dirty="0"/>
              <a:t>ID</a:t>
            </a:r>
            <a:r>
              <a:rPr lang="zh-CN" altLang="en-US" dirty="0"/>
              <a:t> </a:t>
            </a:r>
            <a:r>
              <a:rPr lang="en-US" altLang="zh-CN" dirty="0"/>
              <a:t>into</a:t>
            </a:r>
            <a:r>
              <a:rPr lang="zh-CN" altLang="en-US" dirty="0"/>
              <a:t> </a:t>
            </a:r>
            <a:r>
              <a:rPr lang="en-US" altLang="zh-CN" dirty="0"/>
              <a:t>consideration</a:t>
            </a:r>
          </a:p>
          <a:p>
            <a:pPr lvl="1"/>
            <a:r>
              <a:rPr lang="en-US" altLang="zh-CN" dirty="0"/>
              <a:t>Adjust</a:t>
            </a:r>
            <a:r>
              <a:rPr lang="zh-CN" altLang="en-US" dirty="0"/>
              <a:t> </a:t>
            </a:r>
            <a:r>
              <a:rPr lang="en-US" altLang="zh-CN" dirty="0"/>
              <a:t>the</a:t>
            </a:r>
            <a:r>
              <a:rPr lang="zh-CN" altLang="en-US" dirty="0"/>
              <a:t> </a:t>
            </a:r>
            <a:r>
              <a:rPr lang="en-US" altLang="zh-CN" dirty="0"/>
              <a:t>position</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chromosome</a:t>
            </a:r>
          </a:p>
          <a:p>
            <a:pPr lvl="1"/>
            <a:r>
              <a:rPr lang="en-US" altLang="zh-CN" dirty="0"/>
              <a:t>Introduce</a:t>
            </a:r>
            <a:r>
              <a:rPr lang="zh-CN" altLang="en-US" dirty="0"/>
              <a:t> </a:t>
            </a:r>
            <a:r>
              <a:rPr lang="en-US" altLang="zh-CN" dirty="0"/>
              <a:t>1bp</a:t>
            </a:r>
            <a:r>
              <a:rPr lang="zh-CN" altLang="en-US" dirty="0"/>
              <a:t> </a:t>
            </a:r>
            <a:r>
              <a:rPr lang="en-US" altLang="zh-CN" dirty="0"/>
              <a:t>with</a:t>
            </a:r>
            <a:r>
              <a:rPr lang="zh-CN" altLang="en-US" dirty="0"/>
              <a:t> </a:t>
            </a:r>
            <a:r>
              <a:rPr lang="en-US" altLang="zh-CN" dirty="0"/>
              <a:t>free</a:t>
            </a:r>
            <a:r>
              <a:rPr lang="zh-CN" altLang="en-US" dirty="0"/>
              <a:t> </a:t>
            </a:r>
            <a:r>
              <a:rPr lang="en-US" altLang="zh-CN" dirty="0"/>
              <a:t>recombination(0.5)</a:t>
            </a:r>
            <a:r>
              <a:rPr lang="zh-CN" altLang="en-US" dirty="0"/>
              <a:t> </a:t>
            </a:r>
            <a:r>
              <a:rPr lang="en-US" altLang="zh-CN" dirty="0"/>
              <a:t>between</a:t>
            </a:r>
            <a:r>
              <a:rPr lang="zh-CN" altLang="en-US" dirty="0"/>
              <a:t> </a:t>
            </a:r>
            <a:r>
              <a:rPr lang="en-US" altLang="zh-CN" dirty="0"/>
              <a:t>chromosome</a:t>
            </a:r>
            <a:endParaRPr lang="en-US" dirty="0"/>
          </a:p>
        </p:txBody>
      </p:sp>
      <p:sp>
        <p:nvSpPr>
          <p:cNvPr id="4" name="日期占位符 3">
            <a:extLst>
              <a:ext uri="{FF2B5EF4-FFF2-40B4-BE49-F238E27FC236}">
                <a16:creationId xmlns:a16="http://schemas.microsoft.com/office/drawing/2014/main" id="{67E14146-6EE5-CA78-82A4-F31A50333100}"/>
              </a:ext>
            </a:extLst>
          </p:cNvPr>
          <p:cNvSpPr>
            <a:spLocks noGrp="1"/>
          </p:cNvSpPr>
          <p:nvPr>
            <p:ph type="dt" sz="half" idx="10"/>
          </p:nvPr>
        </p:nvSpPr>
        <p:spPr/>
        <p:txBody>
          <a:bodyPr/>
          <a:lstStyle/>
          <a:p>
            <a:r>
              <a:rPr lang="en-US" altLang="zh-CN"/>
              <a:t>2025/03/11</a:t>
            </a:r>
            <a:endParaRPr lang="en-US" dirty="0"/>
          </a:p>
        </p:txBody>
      </p:sp>
      <p:sp>
        <p:nvSpPr>
          <p:cNvPr id="5" name="页脚占位符 4">
            <a:extLst>
              <a:ext uri="{FF2B5EF4-FFF2-40B4-BE49-F238E27FC236}">
                <a16:creationId xmlns:a16="http://schemas.microsoft.com/office/drawing/2014/main" id="{D29DDC30-CD88-276E-1761-96231F1015BC}"/>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6" name="灯片编号占位符 5">
            <a:extLst>
              <a:ext uri="{FF2B5EF4-FFF2-40B4-BE49-F238E27FC236}">
                <a16:creationId xmlns:a16="http://schemas.microsoft.com/office/drawing/2014/main" id="{3CA6FCE7-A997-A60C-2D74-6F9FEDCA218B}"/>
              </a:ext>
            </a:extLst>
          </p:cNvPr>
          <p:cNvSpPr>
            <a:spLocks noGrp="1"/>
          </p:cNvSpPr>
          <p:nvPr>
            <p:ph type="sldNum" sz="quarter" idx="12"/>
          </p:nvPr>
        </p:nvSpPr>
        <p:spPr/>
        <p:txBody>
          <a:bodyPr/>
          <a:lstStyle/>
          <a:p>
            <a:fld id="{0021E6E2-482A-0F40-AF46-CE86DA92B7F7}" type="slidenum">
              <a:rPr lang="en-AT" smtClean="0"/>
              <a:t>13</a:t>
            </a:fld>
            <a:endParaRPr lang="en-AT"/>
          </a:p>
        </p:txBody>
      </p:sp>
      <p:pic>
        <p:nvPicPr>
          <p:cNvPr id="7" name="图片 6">
            <a:extLst>
              <a:ext uri="{FF2B5EF4-FFF2-40B4-BE49-F238E27FC236}">
                <a16:creationId xmlns:a16="http://schemas.microsoft.com/office/drawing/2014/main" id="{45A63755-0D81-5310-111D-65449B930DA2}"/>
              </a:ext>
            </a:extLst>
          </p:cNvPr>
          <p:cNvPicPr>
            <a:picLocks noChangeAspect="1"/>
          </p:cNvPicPr>
          <p:nvPr/>
        </p:nvPicPr>
        <p:blipFill>
          <a:blip r:embed="rId2"/>
          <a:stretch>
            <a:fillRect/>
          </a:stretch>
        </p:blipFill>
        <p:spPr>
          <a:xfrm>
            <a:off x="838200" y="4228833"/>
            <a:ext cx="5313624" cy="1669748"/>
          </a:xfrm>
          <a:prstGeom prst="rect">
            <a:avLst/>
          </a:prstGeom>
        </p:spPr>
      </p:pic>
      <p:pic>
        <p:nvPicPr>
          <p:cNvPr id="9" name="图片 8">
            <a:extLst>
              <a:ext uri="{FF2B5EF4-FFF2-40B4-BE49-F238E27FC236}">
                <a16:creationId xmlns:a16="http://schemas.microsoft.com/office/drawing/2014/main" id="{D55D6F8F-197D-53EF-A7ED-E0508329152F}"/>
              </a:ext>
            </a:extLst>
          </p:cNvPr>
          <p:cNvPicPr>
            <a:picLocks noChangeAspect="1"/>
          </p:cNvPicPr>
          <p:nvPr/>
        </p:nvPicPr>
        <p:blipFill>
          <a:blip r:embed="rId3"/>
          <a:stretch>
            <a:fillRect/>
          </a:stretch>
        </p:blipFill>
        <p:spPr>
          <a:xfrm>
            <a:off x="7627660" y="3966802"/>
            <a:ext cx="3158507" cy="2033912"/>
          </a:xfrm>
          <a:prstGeom prst="rect">
            <a:avLst/>
          </a:prstGeom>
        </p:spPr>
      </p:pic>
      <p:cxnSp>
        <p:nvCxnSpPr>
          <p:cNvPr id="11" name="直线连接符 10">
            <a:extLst>
              <a:ext uri="{FF2B5EF4-FFF2-40B4-BE49-F238E27FC236}">
                <a16:creationId xmlns:a16="http://schemas.microsoft.com/office/drawing/2014/main" id="{8AF762D3-9177-A76C-F871-80905781531D}"/>
              </a:ext>
            </a:extLst>
          </p:cNvPr>
          <p:cNvCxnSpPr/>
          <p:nvPr/>
        </p:nvCxnSpPr>
        <p:spPr>
          <a:xfrm>
            <a:off x="3581400" y="4228833"/>
            <a:ext cx="0" cy="1533312"/>
          </a:xfrm>
          <a:prstGeom prst="line">
            <a:avLst/>
          </a:prstGeom>
          <a:ln w="28575">
            <a:solidFill>
              <a:srgbClr val="FF0000"/>
            </a:solidFill>
            <a:prstDash val="dash"/>
          </a:ln>
        </p:spPr>
        <p:style>
          <a:lnRef idx="3">
            <a:schemeClr val="accent2"/>
          </a:lnRef>
          <a:fillRef idx="0">
            <a:schemeClr val="accent2"/>
          </a:fillRef>
          <a:effectRef idx="2">
            <a:schemeClr val="accent2"/>
          </a:effectRef>
          <a:fontRef idx="minor">
            <a:schemeClr val="tx1"/>
          </a:fontRef>
        </p:style>
      </p:cxnSp>
      <p:sp>
        <p:nvSpPr>
          <p:cNvPr id="12" name="文本框 11">
            <a:extLst>
              <a:ext uri="{FF2B5EF4-FFF2-40B4-BE49-F238E27FC236}">
                <a16:creationId xmlns:a16="http://schemas.microsoft.com/office/drawing/2014/main" id="{8F1F5693-EA19-CB99-1650-54F0C5A7FE7F}"/>
              </a:ext>
            </a:extLst>
          </p:cNvPr>
          <p:cNvSpPr txBox="1"/>
          <p:nvPr/>
        </p:nvSpPr>
        <p:spPr>
          <a:xfrm>
            <a:off x="218536" y="5154284"/>
            <a:ext cx="1086926" cy="369332"/>
          </a:xfrm>
          <a:prstGeom prst="rect">
            <a:avLst/>
          </a:prstGeom>
          <a:noFill/>
        </p:spPr>
        <p:txBody>
          <a:bodyPr wrap="square" rtlCol="0">
            <a:spAutoFit/>
          </a:bodyPr>
          <a:lstStyle/>
          <a:p>
            <a:r>
              <a:rPr lang="en-US" altLang="zh-CN" dirty="0">
                <a:solidFill>
                  <a:srgbClr val="C00000"/>
                </a:solidFill>
              </a:rPr>
              <a:t>In</a:t>
            </a:r>
            <a:r>
              <a:rPr lang="zh-CN" altLang="en-US" dirty="0">
                <a:solidFill>
                  <a:srgbClr val="C00000"/>
                </a:solidFill>
              </a:rPr>
              <a:t> </a:t>
            </a:r>
            <a:r>
              <a:rPr lang="en-US" altLang="zh-CN" dirty="0">
                <a:solidFill>
                  <a:srgbClr val="C00000"/>
                </a:solidFill>
              </a:rPr>
              <a:t>SLiM</a:t>
            </a:r>
            <a:endParaRPr lang="en-US" dirty="0">
              <a:solidFill>
                <a:srgbClr val="C00000"/>
              </a:solidFill>
            </a:endParaRPr>
          </a:p>
        </p:txBody>
      </p:sp>
      <p:sp>
        <p:nvSpPr>
          <p:cNvPr id="13" name="矩形 12">
            <a:extLst>
              <a:ext uri="{FF2B5EF4-FFF2-40B4-BE49-F238E27FC236}">
                <a16:creationId xmlns:a16="http://schemas.microsoft.com/office/drawing/2014/main" id="{CFC7F173-D25B-FEAD-55A3-1D4DF13F6DB9}"/>
              </a:ext>
            </a:extLst>
          </p:cNvPr>
          <p:cNvSpPr/>
          <p:nvPr/>
        </p:nvSpPr>
        <p:spPr>
          <a:xfrm>
            <a:off x="7039626" y="4765192"/>
            <a:ext cx="4314173" cy="218566"/>
          </a:xfrm>
          <a:prstGeom prst="rect">
            <a:avLst/>
          </a:prstGeom>
          <a:noFill/>
          <a:ln w="28575">
            <a:solidFill>
              <a:srgbClr val="FF000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34420B51-27CB-E67C-5523-66901C276424}"/>
              </a:ext>
            </a:extLst>
          </p:cNvPr>
          <p:cNvSpPr txBox="1"/>
          <p:nvPr/>
        </p:nvSpPr>
        <p:spPr>
          <a:xfrm>
            <a:off x="9171068" y="3597470"/>
            <a:ext cx="1128871" cy="369332"/>
          </a:xfrm>
          <a:prstGeom prst="rect">
            <a:avLst/>
          </a:prstGeom>
          <a:noFill/>
        </p:spPr>
        <p:txBody>
          <a:bodyPr wrap="square" rtlCol="0">
            <a:spAutoFit/>
          </a:bodyPr>
          <a:lstStyle/>
          <a:p>
            <a:r>
              <a:rPr lang="en-US" altLang="zh-CN" dirty="0" err="1"/>
              <a:t>cM</a:t>
            </a:r>
            <a:r>
              <a:rPr lang="en-US" altLang="zh-CN" dirty="0"/>
              <a:t>/Mb</a:t>
            </a:r>
            <a:endParaRPr lang="en-US" dirty="0"/>
          </a:p>
        </p:txBody>
      </p:sp>
    </p:spTree>
    <p:extLst>
      <p:ext uri="{BB962C8B-B14F-4D97-AF65-F5344CB8AC3E}">
        <p14:creationId xmlns:p14="http://schemas.microsoft.com/office/powerpoint/2010/main" val="342697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AECE76F-E662-CA9B-22D6-96EF0AB2000D}"/>
              </a:ext>
            </a:extLst>
          </p:cNvPr>
          <p:cNvSpPr>
            <a:spLocks noGrp="1"/>
          </p:cNvSpPr>
          <p:nvPr>
            <p:ph type="title"/>
          </p:nvPr>
        </p:nvSpPr>
        <p:spPr>
          <a:xfrm>
            <a:off x="838200" y="365125"/>
            <a:ext cx="10515600" cy="1325563"/>
          </a:xfrm>
        </p:spPr>
        <p:txBody>
          <a:bodyPr/>
          <a:lstStyle/>
          <a:p>
            <a:r>
              <a:rPr lang="en-US" dirty="0"/>
              <a:t>Selective</a:t>
            </a:r>
            <a:r>
              <a:rPr lang="zh-CN" altLang="en-US" dirty="0"/>
              <a:t> </a:t>
            </a:r>
            <a:r>
              <a:rPr lang="en-US" altLang="zh-CN" dirty="0"/>
              <a:t>sweep</a:t>
            </a:r>
            <a:endParaRPr lang="en-US" dirty="0"/>
          </a:p>
        </p:txBody>
      </p:sp>
      <p:sp>
        <p:nvSpPr>
          <p:cNvPr id="7" name="Inhaltsplatzhalter 6">
            <a:extLst>
              <a:ext uri="{FF2B5EF4-FFF2-40B4-BE49-F238E27FC236}">
                <a16:creationId xmlns:a16="http://schemas.microsoft.com/office/drawing/2014/main" id="{EDA73E81-04E7-DA99-7A9A-D1EE5258775E}"/>
              </a:ext>
            </a:extLst>
          </p:cNvPr>
          <p:cNvSpPr>
            <a:spLocks noGrp="1"/>
          </p:cNvSpPr>
          <p:nvPr>
            <p:ph idx="1"/>
          </p:nvPr>
        </p:nvSpPr>
        <p:spPr>
          <a:xfrm>
            <a:off x="838200" y="1825625"/>
            <a:ext cx="7589808" cy="4351338"/>
          </a:xfrm>
        </p:spPr>
        <p:txBody>
          <a:bodyPr>
            <a:normAutofit/>
          </a:bodyPr>
          <a:lstStyle/>
          <a:p>
            <a:r>
              <a:rPr lang="en-US" dirty="0"/>
              <a:t>Each locus is assigned with selection coefficients (s). Allele with higher s result to higher fitness</a:t>
            </a:r>
            <a:br>
              <a:rPr lang="en-US" dirty="0"/>
            </a:br>
            <a:r>
              <a:rPr lang="en-US" dirty="0"/>
              <a:t>additive effect (h=0.5)</a:t>
            </a:r>
            <a:br>
              <a:rPr lang="en-US" dirty="0"/>
            </a:br>
            <a:r>
              <a:rPr lang="en-US" dirty="0"/>
              <a:t>w = individual fitness</a:t>
            </a:r>
          </a:p>
          <a:p>
            <a:pPr lvl="1"/>
            <a:r>
              <a:rPr lang="en-US" dirty="0"/>
              <a:t>WAA=1+s</a:t>
            </a:r>
          </a:p>
          <a:p>
            <a:pPr lvl="1"/>
            <a:r>
              <a:rPr lang="en-US" dirty="0"/>
              <a:t>WAa=1+0.5*s</a:t>
            </a:r>
          </a:p>
          <a:p>
            <a:pPr lvl="1"/>
            <a:r>
              <a:rPr lang="en-US" dirty="0"/>
              <a:t>Waa=1</a:t>
            </a:r>
          </a:p>
        </p:txBody>
      </p:sp>
      <p:sp>
        <p:nvSpPr>
          <p:cNvPr id="24" name="日期占位符 23">
            <a:extLst>
              <a:ext uri="{FF2B5EF4-FFF2-40B4-BE49-F238E27FC236}">
                <a16:creationId xmlns:a16="http://schemas.microsoft.com/office/drawing/2014/main" id="{F125E6CB-6821-37A5-538F-A8DC48388E49}"/>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D8C77082-413E-0EBB-5AFD-218CBCBEA2EC}"/>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3191ADB6-C482-999D-EC96-603890991A92}"/>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14</a:t>
            </a:fld>
            <a:endParaRPr lang="en-AT"/>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1D4C443-9295-F92E-1841-B6440C4C9FD4}"/>
                  </a:ext>
                </a:extLst>
              </p:cNvPr>
              <p:cNvSpPr txBox="1"/>
              <p:nvPr/>
            </p:nvSpPr>
            <p:spPr>
              <a:xfrm>
                <a:off x="555927" y="4912177"/>
                <a:ext cx="4278574" cy="8405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𝐹𝑖𝑡𝑛𝑒𝑠𝑠</m:t>
                      </m:r>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𝑜𝑓</m:t>
                      </m:r>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𝑖𝑛𝑑𝑖𝑣𝑖𝑑𝑢𝑎𝑙</m:t>
                      </m:r>
                      <m:r>
                        <a:rPr lang="en-US" altLang="zh-CN" sz="2000" b="0" i="1" smtClean="0">
                          <a:latin typeface="Cambria Math" panose="02040503050406030204" pitchFamily="18" charset="0"/>
                        </a:rPr>
                        <m:t>= </m:t>
                      </m:r>
                      <m:nary>
                        <m:naryPr>
                          <m:chr m:val="∏"/>
                          <m:ctrlPr>
                            <a:rPr lang="zh-CN" altLang="en-US"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𝑛</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𝑖</m:t>
                              </m:r>
                            </m:sub>
                          </m:sSub>
                        </m:e>
                      </m:nary>
                    </m:oMath>
                  </m:oMathPara>
                </a14:m>
                <a:endParaRPr lang="en-US" sz="2000" dirty="0"/>
              </a:p>
            </p:txBody>
          </p:sp>
        </mc:Choice>
        <mc:Fallback xmlns="">
          <p:sp>
            <p:nvSpPr>
              <p:cNvPr id="2" name="文本框 1">
                <a:extLst>
                  <a:ext uri="{FF2B5EF4-FFF2-40B4-BE49-F238E27FC236}">
                    <a16:creationId xmlns:a16="http://schemas.microsoft.com/office/drawing/2014/main" id="{91D4C443-9295-F92E-1841-B6440C4C9FD4}"/>
                  </a:ext>
                </a:extLst>
              </p:cNvPr>
              <p:cNvSpPr txBox="1">
                <a:spLocks noRot="1" noChangeAspect="1" noMove="1" noResize="1" noEditPoints="1" noAdjustHandles="1" noChangeArrowheads="1" noChangeShapeType="1" noTextEdit="1"/>
              </p:cNvSpPr>
              <p:nvPr/>
            </p:nvSpPr>
            <p:spPr>
              <a:xfrm>
                <a:off x="555927" y="4912177"/>
                <a:ext cx="4278574" cy="840551"/>
              </a:xfrm>
              <a:prstGeom prst="rect">
                <a:avLst/>
              </a:prstGeom>
              <a:blipFill>
                <a:blip r:embed="rId3"/>
                <a:stretch>
                  <a:fillRect t="-117647" b="-176471"/>
                </a:stretch>
              </a:blipFill>
            </p:spPr>
            <p:txBody>
              <a:bodyPr/>
              <a:lstStyle/>
              <a:p>
                <a:r>
                  <a:rPr lang="en-US">
                    <a:noFill/>
                  </a:rPr>
                  <a:t> </a:t>
                </a:r>
              </a:p>
            </p:txBody>
          </p:sp>
        </mc:Fallback>
      </mc:AlternateContent>
      <p:sp>
        <p:nvSpPr>
          <p:cNvPr id="3" name="文本框 2">
            <a:extLst>
              <a:ext uri="{FF2B5EF4-FFF2-40B4-BE49-F238E27FC236}">
                <a16:creationId xmlns:a16="http://schemas.microsoft.com/office/drawing/2014/main" id="{E561C733-5142-CF82-B0D9-9126AE5A5279}"/>
              </a:ext>
            </a:extLst>
          </p:cNvPr>
          <p:cNvSpPr txBox="1"/>
          <p:nvPr/>
        </p:nvSpPr>
        <p:spPr>
          <a:xfrm>
            <a:off x="838200" y="5752728"/>
            <a:ext cx="5071281" cy="369332"/>
          </a:xfrm>
          <a:prstGeom prst="rect">
            <a:avLst/>
          </a:prstGeom>
          <a:noFill/>
        </p:spPr>
        <p:txBody>
          <a:bodyPr wrap="square" rtlCol="0">
            <a:spAutoFit/>
          </a:bodyPr>
          <a:lstStyle/>
          <a:p>
            <a:r>
              <a:rPr lang="zh-CN" altLang="en-US" dirty="0"/>
              <a:t>*</a:t>
            </a:r>
            <a:r>
              <a:rPr lang="en-US" altLang="zh-CN" dirty="0"/>
              <a:t>n</a:t>
            </a:r>
            <a:r>
              <a:rPr lang="zh-CN" altLang="en-US" dirty="0"/>
              <a:t> </a:t>
            </a:r>
            <a:r>
              <a:rPr lang="en-US" altLang="zh-CN" dirty="0"/>
              <a:t>represent</a:t>
            </a:r>
            <a:r>
              <a:rPr lang="zh-CN" altLang="en-US" dirty="0"/>
              <a:t> </a:t>
            </a:r>
            <a:r>
              <a:rPr lang="en-US" altLang="zh-CN" dirty="0"/>
              <a:t>number</a:t>
            </a:r>
            <a:r>
              <a:rPr lang="zh-CN" altLang="en-US" dirty="0"/>
              <a:t> </a:t>
            </a:r>
            <a:r>
              <a:rPr lang="en-US" altLang="zh-CN" dirty="0"/>
              <a:t>of</a:t>
            </a:r>
            <a:r>
              <a:rPr lang="zh-CN" altLang="en-US" dirty="0"/>
              <a:t> </a:t>
            </a:r>
            <a:r>
              <a:rPr lang="en-US" altLang="zh-CN" dirty="0"/>
              <a:t>loci</a:t>
            </a:r>
            <a:r>
              <a:rPr lang="zh-CN" altLang="en-US" dirty="0"/>
              <a:t> </a:t>
            </a:r>
            <a:r>
              <a:rPr lang="en-US" altLang="zh-CN" dirty="0"/>
              <a:t>of</a:t>
            </a:r>
            <a:r>
              <a:rPr lang="zh-CN" altLang="en-US" dirty="0"/>
              <a:t> </a:t>
            </a:r>
            <a:r>
              <a:rPr lang="en-US" altLang="zh-CN" dirty="0"/>
              <a:t>that</a:t>
            </a:r>
            <a:r>
              <a:rPr lang="zh-CN" altLang="en-US" dirty="0"/>
              <a:t> </a:t>
            </a:r>
            <a:r>
              <a:rPr lang="en-US" altLang="zh-CN" dirty="0"/>
              <a:t>individual</a:t>
            </a:r>
            <a:endParaRPr lang="en-US" dirty="0"/>
          </a:p>
        </p:txBody>
      </p:sp>
      <p:grpSp>
        <p:nvGrpSpPr>
          <p:cNvPr id="9" name="组合 8">
            <a:extLst>
              <a:ext uri="{FF2B5EF4-FFF2-40B4-BE49-F238E27FC236}">
                <a16:creationId xmlns:a16="http://schemas.microsoft.com/office/drawing/2014/main" id="{3DF8AC2B-D4C4-B1FF-F716-B8D50237F0AD}"/>
              </a:ext>
            </a:extLst>
          </p:cNvPr>
          <p:cNvGrpSpPr/>
          <p:nvPr/>
        </p:nvGrpSpPr>
        <p:grpSpPr>
          <a:xfrm>
            <a:off x="5970374" y="3952122"/>
            <a:ext cx="4366052" cy="2418199"/>
            <a:chOff x="6782937" y="3193329"/>
            <a:chExt cx="4366052" cy="2418199"/>
          </a:xfrm>
        </p:grpSpPr>
        <p:sp>
          <p:nvSpPr>
            <p:cNvPr id="11" name="矩形 10">
              <a:extLst>
                <a:ext uri="{FF2B5EF4-FFF2-40B4-BE49-F238E27FC236}">
                  <a16:creationId xmlns:a16="http://schemas.microsoft.com/office/drawing/2014/main" id="{FD4CE7D6-CA44-A968-728E-A0B8CB497210}"/>
                </a:ext>
              </a:extLst>
            </p:cNvPr>
            <p:cNvSpPr/>
            <p:nvPr/>
          </p:nvSpPr>
          <p:spPr>
            <a:xfrm>
              <a:off x="6782937" y="4013983"/>
              <a:ext cx="4258102" cy="5305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821B08D8-231B-C641-A7B2-782417E18ABA}"/>
                </a:ext>
              </a:extLst>
            </p:cNvPr>
            <p:cNvSpPr/>
            <p:nvPr/>
          </p:nvSpPr>
          <p:spPr>
            <a:xfrm>
              <a:off x="6782937" y="4246420"/>
              <a:ext cx="4258102" cy="5305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C66D39BB-7659-1996-95E3-47CCF75A395F}"/>
                </a:ext>
              </a:extLst>
            </p:cNvPr>
            <p:cNvSpPr/>
            <p:nvPr/>
          </p:nvSpPr>
          <p:spPr>
            <a:xfrm>
              <a:off x="7683690" y="3906766"/>
              <a:ext cx="259307" cy="2491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en-US" dirty="0"/>
            </a:p>
          </p:txBody>
        </p:sp>
        <p:sp>
          <p:nvSpPr>
            <p:cNvPr id="14" name="椭圆 13">
              <a:extLst>
                <a:ext uri="{FF2B5EF4-FFF2-40B4-BE49-F238E27FC236}">
                  <a16:creationId xmlns:a16="http://schemas.microsoft.com/office/drawing/2014/main" id="{F45E97A6-50C2-B9B0-F2F2-6D56A2EA6825}"/>
                </a:ext>
              </a:extLst>
            </p:cNvPr>
            <p:cNvSpPr/>
            <p:nvPr/>
          </p:nvSpPr>
          <p:spPr>
            <a:xfrm>
              <a:off x="9333839" y="4179603"/>
              <a:ext cx="259307" cy="2491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en-US" dirty="0"/>
            </a:p>
          </p:txBody>
        </p:sp>
        <p:sp>
          <p:nvSpPr>
            <p:cNvPr id="15" name="椭圆 14">
              <a:extLst>
                <a:ext uri="{FF2B5EF4-FFF2-40B4-BE49-F238E27FC236}">
                  <a16:creationId xmlns:a16="http://schemas.microsoft.com/office/drawing/2014/main" id="{1111E618-7745-A99E-3C59-BB1BDFD88BD7}"/>
                </a:ext>
              </a:extLst>
            </p:cNvPr>
            <p:cNvSpPr/>
            <p:nvPr/>
          </p:nvSpPr>
          <p:spPr>
            <a:xfrm>
              <a:off x="9333838" y="3902666"/>
              <a:ext cx="259307" cy="2491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en-US" dirty="0"/>
            </a:p>
          </p:txBody>
        </p:sp>
        <p:sp>
          <p:nvSpPr>
            <p:cNvPr id="16" name="文本框 15">
              <a:extLst>
                <a:ext uri="{FF2B5EF4-FFF2-40B4-BE49-F238E27FC236}">
                  <a16:creationId xmlns:a16="http://schemas.microsoft.com/office/drawing/2014/main" id="{BB187B53-D9B5-F2F1-68DA-AAA405CEDB61}"/>
                </a:ext>
              </a:extLst>
            </p:cNvPr>
            <p:cNvSpPr txBox="1"/>
            <p:nvPr/>
          </p:nvSpPr>
          <p:spPr>
            <a:xfrm>
              <a:off x="7422819" y="3193329"/>
              <a:ext cx="838200" cy="646331"/>
            </a:xfrm>
            <a:prstGeom prst="rect">
              <a:avLst/>
            </a:prstGeom>
            <a:noFill/>
          </p:spPr>
          <p:txBody>
            <a:bodyPr wrap="square" rtlCol="0">
              <a:spAutoFit/>
            </a:bodyPr>
            <a:lstStyle/>
            <a:p>
              <a:r>
                <a:rPr lang="en-US" altLang="zh-CN" dirty="0"/>
                <a:t>h=0.5</a:t>
              </a:r>
            </a:p>
            <a:p>
              <a:r>
                <a:rPr lang="en-US" altLang="zh-CN" dirty="0"/>
                <a:t>S=0.2</a:t>
              </a:r>
              <a:endParaRPr lang="en-US" dirty="0"/>
            </a:p>
          </p:txBody>
        </p:sp>
        <p:sp>
          <p:nvSpPr>
            <p:cNvPr id="17" name="文本框 16">
              <a:extLst>
                <a:ext uri="{FF2B5EF4-FFF2-40B4-BE49-F238E27FC236}">
                  <a16:creationId xmlns:a16="http://schemas.microsoft.com/office/drawing/2014/main" id="{B359F5A6-BBC9-3D61-C52E-22871F3913F9}"/>
                </a:ext>
              </a:extLst>
            </p:cNvPr>
            <p:cNvSpPr txBox="1"/>
            <p:nvPr/>
          </p:nvSpPr>
          <p:spPr>
            <a:xfrm>
              <a:off x="9144000" y="3429000"/>
              <a:ext cx="838200" cy="369332"/>
            </a:xfrm>
            <a:prstGeom prst="rect">
              <a:avLst/>
            </a:prstGeom>
            <a:noFill/>
          </p:spPr>
          <p:txBody>
            <a:bodyPr wrap="square" rtlCol="0">
              <a:spAutoFit/>
            </a:bodyPr>
            <a:lstStyle/>
            <a:p>
              <a:r>
                <a:rPr lang="en-US" altLang="zh-CN" dirty="0"/>
                <a:t>S=-0.1</a:t>
              </a:r>
              <a:endParaRPr lang="en-US" dirty="0"/>
            </a:p>
          </p:txBody>
        </p:sp>
        <p:sp>
          <p:nvSpPr>
            <p:cNvPr id="20" name="文本框 19">
              <a:extLst>
                <a:ext uri="{FF2B5EF4-FFF2-40B4-BE49-F238E27FC236}">
                  <a16:creationId xmlns:a16="http://schemas.microsoft.com/office/drawing/2014/main" id="{724A4E7A-3E52-ED86-F910-317EE11C9F95}"/>
                </a:ext>
              </a:extLst>
            </p:cNvPr>
            <p:cNvSpPr txBox="1"/>
            <p:nvPr/>
          </p:nvSpPr>
          <p:spPr>
            <a:xfrm>
              <a:off x="9016712" y="4688198"/>
              <a:ext cx="2132277" cy="923330"/>
            </a:xfrm>
            <a:prstGeom prst="rect">
              <a:avLst/>
            </a:prstGeom>
            <a:noFill/>
          </p:spPr>
          <p:txBody>
            <a:bodyPr wrap="square" rtlCol="0">
              <a:spAutoFit/>
            </a:bodyPr>
            <a:lstStyle/>
            <a:p>
              <a:r>
                <a:rPr lang="en-US" altLang="zh-CN" dirty="0"/>
                <a:t>W</a:t>
              </a:r>
              <a:r>
                <a:rPr lang="en-US" altLang="zh-CN" baseline="-25000" dirty="0"/>
                <a:t>Aa</a:t>
              </a:r>
              <a:r>
                <a:rPr lang="en-US" altLang="zh-CN" dirty="0"/>
                <a:t>=1+0.5</a:t>
              </a:r>
              <a:r>
                <a:rPr lang="zh-CN" altLang="en-US" dirty="0"/>
                <a:t>*</a:t>
              </a:r>
              <a:r>
                <a:rPr lang="en-US" altLang="zh-CN" dirty="0"/>
                <a:t>0.2=1.1</a:t>
              </a:r>
            </a:p>
            <a:p>
              <a:r>
                <a:rPr lang="en-US" altLang="zh-CN" dirty="0"/>
                <a:t>W</a:t>
              </a:r>
              <a:r>
                <a:rPr lang="en-US" altLang="zh-CN" baseline="-25000" dirty="0"/>
                <a:t>BB</a:t>
              </a:r>
              <a:r>
                <a:rPr lang="en-US" altLang="zh-CN" dirty="0"/>
                <a:t>=1+(-0.1)=0.9</a:t>
              </a:r>
            </a:p>
            <a:p>
              <a:r>
                <a:rPr lang="en-US" altLang="zh-CN" dirty="0"/>
                <a:t>W=W</a:t>
              </a:r>
              <a:r>
                <a:rPr lang="en-US" altLang="zh-CN" baseline="-25000" dirty="0"/>
                <a:t>Aa</a:t>
              </a:r>
              <a:r>
                <a:rPr lang="zh-CN" altLang="en-US" dirty="0"/>
                <a:t>*</a:t>
              </a:r>
              <a:r>
                <a:rPr lang="en-US" altLang="zh-CN" dirty="0"/>
                <a:t>W</a:t>
              </a:r>
              <a:r>
                <a:rPr lang="en-US" altLang="zh-CN" baseline="-25000" dirty="0"/>
                <a:t>BB</a:t>
              </a:r>
              <a:r>
                <a:rPr lang="en-US" altLang="zh-CN" dirty="0"/>
                <a:t>=0.99</a:t>
              </a:r>
              <a:endParaRPr lang="en-US" dirty="0"/>
            </a:p>
          </p:txBody>
        </p:sp>
      </p:grpSp>
      <p:pic>
        <p:nvPicPr>
          <p:cNvPr id="8" name="图片 7">
            <a:extLst>
              <a:ext uri="{FF2B5EF4-FFF2-40B4-BE49-F238E27FC236}">
                <a16:creationId xmlns:a16="http://schemas.microsoft.com/office/drawing/2014/main" id="{068B3DD8-80A8-8E2B-463A-3EECA67B5FB2}"/>
              </a:ext>
            </a:extLst>
          </p:cNvPr>
          <p:cNvPicPr>
            <a:picLocks noChangeAspect="1"/>
          </p:cNvPicPr>
          <p:nvPr/>
        </p:nvPicPr>
        <p:blipFill>
          <a:blip r:embed="rId4"/>
          <a:srcRect t="3627" b="5974"/>
          <a:stretch/>
        </p:blipFill>
        <p:spPr>
          <a:xfrm>
            <a:off x="8518281" y="910684"/>
            <a:ext cx="2927837" cy="2739671"/>
          </a:xfrm>
          <a:prstGeom prst="rect">
            <a:avLst/>
          </a:prstGeom>
        </p:spPr>
      </p:pic>
    </p:spTree>
    <p:extLst>
      <p:ext uri="{BB962C8B-B14F-4D97-AF65-F5344CB8AC3E}">
        <p14:creationId xmlns:p14="http://schemas.microsoft.com/office/powerpoint/2010/main" val="580763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D4DBA-944F-2FDE-AB5E-72969C4B2B9D}"/>
              </a:ext>
            </a:extLst>
          </p:cNvPr>
          <p:cNvSpPr>
            <a:spLocks noGrp="1"/>
          </p:cNvSpPr>
          <p:nvPr>
            <p:ph type="title"/>
          </p:nvPr>
        </p:nvSpPr>
        <p:spPr>
          <a:xfrm>
            <a:off x="838200" y="365125"/>
            <a:ext cx="10515600" cy="1325563"/>
          </a:xfrm>
        </p:spPr>
        <p:txBody>
          <a:bodyPr/>
          <a:lstStyle/>
          <a:p>
            <a:r>
              <a:rPr lang="en-US" altLang="zh-CN" dirty="0"/>
              <a:t>Model</a:t>
            </a:r>
            <a:r>
              <a:rPr lang="zh-CN" altLang="en-US" dirty="0"/>
              <a:t> </a:t>
            </a:r>
            <a:r>
              <a:rPr lang="en-US" altLang="zh-CN" dirty="0"/>
              <a:t>I:</a:t>
            </a:r>
            <a:r>
              <a:rPr lang="zh-CN" altLang="en-US" dirty="0"/>
              <a:t> </a:t>
            </a:r>
            <a:r>
              <a:rPr lang="en-US" altLang="zh-CN" dirty="0"/>
              <a:t>selective</a:t>
            </a:r>
            <a:r>
              <a:rPr lang="zh-CN" altLang="en-US" dirty="0"/>
              <a:t> </a:t>
            </a:r>
            <a:r>
              <a:rPr lang="en-US" altLang="zh-CN" dirty="0"/>
              <a:t>sweep</a:t>
            </a:r>
            <a:r>
              <a:rPr lang="zh-CN" altLang="en-US" dirty="0"/>
              <a:t> </a:t>
            </a:r>
            <a:r>
              <a:rPr lang="en-US" altLang="zh-CN" dirty="0"/>
              <a:t>+</a:t>
            </a:r>
            <a:r>
              <a:rPr lang="zh-CN" altLang="en-US" dirty="0"/>
              <a:t> </a:t>
            </a:r>
            <a:r>
              <a:rPr lang="en-US" altLang="zh-CN" dirty="0"/>
              <a:t>LE</a:t>
            </a:r>
            <a:endParaRPr lang="en-US" dirty="0"/>
          </a:p>
        </p:txBody>
      </p:sp>
      <p:sp>
        <p:nvSpPr>
          <p:cNvPr id="3" name="内容占位符 2">
            <a:extLst>
              <a:ext uri="{FF2B5EF4-FFF2-40B4-BE49-F238E27FC236}">
                <a16:creationId xmlns:a16="http://schemas.microsoft.com/office/drawing/2014/main" id="{655DE4E6-3D85-6AF2-2052-C2876C49D172}"/>
              </a:ext>
            </a:extLst>
          </p:cNvPr>
          <p:cNvSpPr>
            <a:spLocks noGrp="1"/>
          </p:cNvSpPr>
          <p:nvPr>
            <p:ph idx="1"/>
          </p:nvPr>
        </p:nvSpPr>
        <p:spPr>
          <a:xfrm>
            <a:off x="838200" y="1825625"/>
            <a:ext cx="10515600" cy="4351338"/>
          </a:xfrm>
        </p:spPr>
        <p:txBody>
          <a:bodyPr/>
          <a:lstStyle/>
          <a:p>
            <a:r>
              <a:rPr lang="en-US" altLang="zh-CN" dirty="0"/>
              <a:t>Census</a:t>
            </a:r>
            <a:r>
              <a:rPr lang="zh-CN" altLang="en-US" dirty="0"/>
              <a:t> </a:t>
            </a:r>
            <a:r>
              <a:rPr lang="en-US" altLang="zh-CN" dirty="0"/>
              <a:t>population</a:t>
            </a:r>
            <a:r>
              <a:rPr lang="zh-CN" altLang="en-US" dirty="0"/>
              <a:t> </a:t>
            </a:r>
            <a:r>
              <a:rPr lang="en-US" altLang="zh-CN" dirty="0"/>
              <a:t>of</a:t>
            </a:r>
            <a:r>
              <a:rPr lang="zh-CN" altLang="en-US" dirty="0"/>
              <a:t> </a:t>
            </a:r>
            <a:r>
              <a:rPr lang="en-US" altLang="zh-CN" dirty="0"/>
              <a:t>1250</a:t>
            </a:r>
            <a:r>
              <a:rPr lang="zh-CN" altLang="en-US" dirty="0"/>
              <a:t> </a:t>
            </a:r>
            <a:endParaRPr lang="en-US" altLang="zh-CN" dirty="0"/>
          </a:p>
          <a:p>
            <a:r>
              <a:rPr lang="en-US" altLang="zh-CN" dirty="0"/>
              <a:t>60</a:t>
            </a:r>
            <a:r>
              <a:rPr lang="zh-CN" altLang="en-US" dirty="0"/>
              <a:t> </a:t>
            </a:r>
            <a:r>
              <a:rPr lang="en-US" altLang="zh-CN" dirty="0"/>
              <a:t>generations</a:t>
            </a:r>
          </a:p>
          <a:p>
            <a:r>
              <a:rPr lang="en-US" altLang="zh-CN" dirty="0"/>
              <a:t>Selective</a:t>
            </a:r>
            <a:r>
              <a:rPr lang="zh-CN" altLang="en-US" dirty="0"/>
              <a:t> </a:t>
            </a:r>
            <a:r>
              <a:rPr lang="en-US" altLang="zh-CN" dirty="0"/>
              <a:t>sweep</a:t>
            </a:r>
          </a:p>
          <a:p>
            <a:r>
              <a:rPr lang="en-US" altLang="zh-CN" dirty="0"/>
              <a:t>Free</a:t>
            </a:r>
            <a:r>
              <a:rPr lang="zh-CN" altLang="en-US" dirty="0"/>
              <a:t> </a:t>
            </a:r>
            <a:r>
              <a:rPr lang="en-US" altLang="zh-CN" dirty="0"/>
              <a:t>recombination(r=0.5)</a:t>
            </a:r>
          </a:p>
          <a:p>
            <a:pPr lvl="1"/>
            <a:r>
              <a:rPr lang="en-US" altLang="zh-CN" dirty="0"/>
              <a:t>Each segregating is inherited independently</a:t>
            </a:r>
          </a:p>
          <a:p>
            <a:endParaRPr lang="en-US" dirty="0"/>
          </a:p>
        </p:txBody>
      </p:sp>
      <p:sp>
        <p:nvSpPr>
          <p:cNvPr id="15" name="日期占位符 14">
            <a:extLst>
              <a:ext uri="{FF2B5EF4-FFF2-40B4-BE49-F238E27FC236}">
                <a16:creationId xmlns:a16="http://schemas.microsoft.com/office/drawing/2014/main" id="{76C924C1-7BBD-D5C7-325B-33557FD5D6AA}"/>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BCDD0806-387E-45BE-7277-61BDDDAC8FFE}"/>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B0D55D05-6178-E994-B23F-09144A4C52DE}"/>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15</a:t>
            </a:fld>
            <a:endParaRPr lang="en-AT"/>
          </a:p>
        </p:txBody>
      </p:sp>
      <p:sp>
        <p:nvSpPr>
          <p:cNvPr id="8" name="文本框 7">
            <a:extLst>
              <a:ext uri="{FF2B5EF4-FFF2-40B4-BE49-F238E27FC236}">
                <a16:creationId xmlns:a16="http://schemas.microsoft.com/office/drawing/2014/main" id="{6B58CEDC-71C6-40CF-A1E9-715FAFBD5893}"/>
              </a:ext>
            </a:extLst>
          </p:cNvPr>
          <p:cNvSpPr txBox="1"/>
          <p:nvPr/>
        </p:nvSpPr>
        <p:spPr>
          <a:xfrm>
            <a:off x="838200" y="5284642"/>
            <a:ext cx="9547698" cy="369332"/>
          </a:xfrm>
          <a:prstGeom prst="rect">
            <a:avLst/>
          </a:prstGeom>
          <a:solidFill>
            <a:schemeClr val="tx1"/>
          </a:solidFill>
        </p:spPr>
        <p:txBody>
          <a:bodyPr wrap="square">
            <a:spAutoFit/>
          </a:bodyPr>
          <a:lstStyle/>
          <a:p>
            <a:r>
              <a:rPr lang="en-GB" altLang="zh-CN" dirty="0">
                <a:solidFill>
                  <a:srgbClr val="F2F2F2"/>
                </a:solidFill>
                <a:effectLst/>
                <a:latin typeface="Menlo" panose="020B0609030804020204" pitchFamily="49" charset="0"/>
              </a:rPr>
              <a:t>slim -d "rep=</a:t>
            </a:r>
            <a:r>
              <a:rPr lang="en-US" altLang="zh-CN" dirty="0">
                <a:solidFill>
                  <a:srgbClr val="F2F2F2"/>
                </a:solidFill>
                <a:effectLst/>
                <a:latin typeface="Menlo" panose="020B0609030804020204" pitchFamily="49" charset="0"/>
              </a:rPr>
              <a:t>1</a:t>
            </a:r>
            <a:r>
              <a:rPr lang="en-GB" altLang="zh-CN" dirty="0">
                <a:solidFill>
                  <a:srgbClr val="F2F2F2"/>
                </a:solidFill>
                <a:effectLst/>
                <a:latin typeface="Menlo" panose="020B0609030804020204" pitchFamily="49" charset="0"/>
              </a:rPr>
              <a:t>" 01sweep_le.slim</a:t>
            </a:r>
          </a:p>
        </p:txBody>
      </p:sp>
    </p:spTree>
    <p:extLst>
      <p:ext uri="{BB962C8B-B14F-4D97-AF65-F5344CB8AC3E}">
        <p14:creationId xmlns:p14="http://schemas.microsoft.com/office/powerpoint/2010/main" val="1683417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BF286-206E-F2C7-5B16-87588FD549C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BBBF3A5-D921-DF25-041C-C6FA36D6D780}"/>
              </a:ext>
            </a:extLst>
          </p:cNvPr>
          <p:cNvSpPr>
            <a:spLocks noGrp="1"/>
          </p:cNvSpPr>
          <p:nvPr>
            <p:ph type="title"/>
          </p:nvPr>
        </p:nvSpPr>
        <p:spPr>
          <a:xfrm>
            <a:off x="838200" y="365125"/>
            <a:ext cx="10515600" cy="1325563"/>
          </a:xfrm>
        </p:spPr>
        <p:txBody>
          <a:bodyPr/>
          <a:lstStyle/>
          <a:p>
            <a:r>
              <a:rPr lang="en-US" altLang="zh-CN" dirty="0"/>
              <a:t>Model</a:t>
            </a:r>
            <a:r>
              <a:rPr lang="zh-CN" altLang="en-US" dirty="0"/>
              <a:t> </a:t>
            </a:r>
            <a:r>
              <a:rPr lang="en-US" altLang="zh-CN" dirty="0"/>
              <a:t>II:</a:t>
            </a:r>
            <a:r>
              <a:rPr lang="zh-CN" altLang="en-US" dirty="0"/>
              <a:t> </a:t>
            </a:r>
            <a:r>
              <a:rPr lang="en-US" altLang="zh-CN" dirty="0"/>
              <a:t>selective</a:t>
            </a:r>
            <a:r>
              <a:rPr lang="zh-CN" altLang="en-US" dirty="0"/>
              <a:t> </a:t>
            </a:r>
            <a:r>
              <a:rPr lang="en-US" altLang="zh-CN" dirty="0"/>
              <a:t>sweep</a:t>
            </a:r>
            <a:r>
              <a:rPr lang="zh-CN" altLang="en-US" dirty="0"/>
              <a:t> </a:t>
            </a:r>
            <a:r>
              <a:rPr lang="en-US" altLang="zh-CN" dirty="0"/>
              <a:t>+</a:t>
            </a:r>
            <a:r>
              <a:rPr lang="zh-CN" altLang="en-US" dirty="0"/>
              <a:t> </a:t>
            </a:r>
            <a:r>
              <a:rPr lang="en-US" altLang="zh-CN" dirty="0"/>
              <a:t>LD</a:t>
            </a:r>
            <a:endParaRPr lang="en-US" dirty="0"/>
          </a:p>
        </p:txBody>
      </p:sp>
      <p:sp>
        <p:nvSpPr>
          <p:cNvPr id="3" name="内容占位符 2">
            <a:extLst>
              <a:ext uri="{FF2B5EF4-FFF2-40B4-BE49-F238E27FC236}">
                <a16:creationId xmlns:a16="http://schemas.microsoft.com/office/drawing/2014/main" id="{E8F65EDF-7B92-B918-72BB-2145A1EBCC87}"/>
              </a:ext>
            </a:extLst>
          </p:cNvPr>
          <p:cNvSpPr>
            <a:spLocks noGrp="1"/>
          </p:cNvSpPr>
          <p:nvPr>
            <p:ph idx="1"/>
          </p:nvPr>
        </p:nvSpPr>
        <p:spPr>
          <a:xfrm>
            <a:off x="838200" y="1825625"/>
            <a:ext cx="10515600" cy="4351338"/>
          </a:xfrm>
        </p:spPr>
        <p:txBody>
          <a:bodyPr/>
          <a:lstStyle/>
          <a:p>
            <a:r>
              <a:rPr lang="en-US" altLang="zh-CN" dirty="0"/>
              <a:t>Census</a:t>
            </a:r>
            <a:r>
              <a:rPr lang="zh-CN" altLang="en-US" dirty="0"/>
              <a:t> </a:t>
            </a:r>
            <a:r>
              <a:rPr lang="en-US" altLang="zh-CN" dirty="0"/>
              <a:t>population</a:t>
            </a:r>
            <a:r>
              <a:rPr lang="zh-CN" altLang="en-US" dirty="0"/>
              <a:t> </a:t>
            </a:r>
            <a:r>
              <a:rPr lang="en-US" altLang="zh-CN" dirty="0"/>
              <a:t>of</a:t>
            </a:r>
            <a:r>
              <a:rPr lang="zh-CN" altLang="en-US" dirty="0"/>
              <a:t> </a:t>
            </a:r>
            <a:r>
              <a:rPr lang="en-US" altLang="zh-CN" dirty="0"/>
              <a:t>1250</a:t>
            </a:r>
            <a:r>
              <a:rPr lang="zh-CN" altLang="en-US" dirty="0"/>
              <a:t> </a:t>
            </a:r>
            <a:endParaRPr lang="en-US" altLang="zh-CN" dirty="0"/>
          </a:p>
          <a:p>
            <a:r>
              <a:rPr lang="en-US" altLang="zh-CN" dirty="0"/>
              <a:t>60</a:t>
            </a:r>
            <a:r>
              <a:rPr lang="zh-CN" altLang="en-US" dirty="0"/>
              <a:t> </a:t>
            </a:r>
            <a:r>
              <a:rPr lang="en-US" altLang="zh-CN" dirty="0"/>
              <a:t>generations</a:t>
            </a:r>
          </a:p>
          <a:p>
            <a:r>
              <a:rPr lang="en-US" altLang="zh-CN" dirty="0"/>
              <a:t>Selective</a:t>
            </a:r>
            <a:r>
              <a:rPr lang="zh-CN" altLang="en-US" dirty="0"/>
              <a:t> </a:t>
            </a:r>
            <a:r>
              <a:rPr lang="en-US" altLang="zh-CN" dirty="0"/>
              <a:t>sweep</a:t>
            </a:r>
          </a:p>
          <a:p>
            <a:r>
              <a:rPr lang="en-US" altLang="zh-CN" dirty="0"/>
              <a:t>Recombination</a:t>
            </a:r>
            <a:r>
              <a:rPr lang="zh-CN" altLang="en-US" dirty="0"/>
              <a:t> </a:t>
            </a:r>
            <a:r>
              <a:rPr lang="en-US" altLang="zh-CN" dirty="0"/>
              <a:t>map</a:t>
            </a:r>
            <a:r>
              <a:rPr lang="zh-CN" altLang="en-US" dirty="0"/>
              <a:t> </a:t>
            </a:r>
            <a:r>
              <a:rPr lang="en-US" altLang="zh-CN" dirty="0"/>
              <a:t>of</a:t>
            </a:r>
            <a:r>
              <a:rPr lang="zh-CN" altLang="en-US" dirty="0"/>
              <a:t> </a:t>
            </a:r>
            <a:r>
              <a:rPr lang="en-US" altLang="zh-CN" dirty="0"/>
              <a:t>D.</a:t>
            </a:r>
            <a:r>
              <a:rPr lang="zh-CN" altLang="en-US" dirty="0"/>
              <a:t> </a:t>
            </a:r>
            <a:r>
              <a:rPr lang="en-US" altLang="zh-CN" dirty="0"/>
              <a:t>simulans</a:t>
            </a:r>
            <a:r>
              <a:rPr lang="zh-CN" altLang="en-US" dirty="0"/>
              <a:t> </a:t>
            </a:r>
            <a:r>
              <a:rPr lang="en-US" altLang="zh-CN" dirty="0"/>
              <a:t>(</a:t>
            </a:r>
            <a:r>
              <a:rPr lang="en-GB" altLang="zh-CN" dirty="0"/>
              <a:t>materials/</a:t>
            </a:r>
            <a:r>
              <a:rPr lang="en-GB" altLang="zh-CN" dirty="0" err="1"/>
              <a:t>rec_map_slim.txt</a:t>
            </a:r>
            <a:r>
              <a:rPr lang="en-US" altLang="zh-CN" dirty="0"/>
              <a:t>)</a:t>
            </a:r>
          </a:p>
          <a:p>
            <a:endParaRPr lang="en-US" dirty="0"/>
          </a:p>
        </p:txBody>
      </p:sp>
      <p:sp>
        <p:nvSpPr>
          <p:cNvPr id="15" name="日期占位符 14">
            <a:extLst>
              <a:ext uri="{FF2B5EF4-FFF2-40B4-BE49-F238E27FC236}">
                <a16:creationId xmlns:a16="http://schemas.microsoft.com/office/drawing/2014/main" id="{0FB77123-58EA-0CC7-5466-24BD6216449F}"/>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73980A12-7CF7-ACD1-84EE-6CB6B0D69199}"/>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320944EE-8B9A-5C3D-03AA-DEC135903219}"/>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16</a:t>
            </a:fld>
            <a:endParaRPr lang="en-AT"/>
          </a:p>
        </p:txBody>
      </p:sp>
      <p:sp>
        <p:nvSpPr>
          <p:cNvPr id="8" name="文本框 7">
            <a:extLst>
              <a:ext uri="{FF2B5EF4-FFF2-40B4-BE49-F238E27FC236}">
                <a16:creationId xmlns:a16="http://schemas.microsoft.com/office/drawing/2014/main" id="{59BC657D-50A0-32DE-03F0-5245CCE2DA56}"/>
              </a:ext>
            </a:extLst>
          </p:cNvPr>
          <p:cNvSpPr txBox="1"/>
          <p:nvPr/>
        </p:nvSpPr>
        <p:spPr>
          <a:xfrm>
            <a:off x="838200" y="5284642"/>
            <a:ext cx="9547698" cy="369332"/>
          </a:xfrm>
          <a:prstGeom prst="rect">
            <a:avLst/>
          </a:prstGeom>
          <a:solidFill>
            <a:schemeClr val="tx1"/>
          </a:solidFill>
        </p:spPr>
        <p:txBody>
          <a:bodyPr wrap="square">
            <a:spAutoFit/>
          </a:bodyPr>
          <a:lstStyle/>
          <a:p>
            <a:r>
              <a:rPr lang="en-GB" altLang="zh-CN" dirty="0">
                <a:solidFill>
                  <a:srgbClr val="F2F2F2"/>
                </a:solidFill>
                <a:effectLst/>
                <a:latin typeface="Menlo" panose="020B0609030804020204" pitchFamily="49" charset="0"/>
              </a:rPr>
              <a:t>slim -d "rep=</a:t>
            </a:r>
            <a:r>
              <a:rPr lang="en-US" altLang="zh-CN" dirty="0">
                <a:solidFill>
                  <a:srgbClr val="F2F2F2"/>
                </a:solidFill>
                <a:effectLst/>
                <a:latin typeface="Menlo" panose="020B0609030804020204" pitchFamily="49" charset="0"/>
              </a:rPr>
              <a:t>1</a:t>
            </a:r>
            <a:r>
              <a:rPr lang="en-GB" altLang="zh-CN" dirty="0">
                <a:solidFill>
                  <a:srgbClr val="F2F2F2"/>
                </a:solidFill>
                <a:effectLst/>
                <a:latin typeface="Menlo" panose="020B0609030804020204" pitchFamily="49" charset="0"/>
              </a:rPr>
              <a:t>" 0</a:t>
            </a:r>
            <a:r>
              <a:rPr lang="en-US" altLang="zh-CN" dirty="0">
                <a:solidFill>
                  <a:srgbClr val="F2F2F2"/>
                </a:solidFill>
                <a:effectLst/>
                <a:latin typeface="Menlo" panose="020B0609030804020204" pitchFamily="49" charset="0"/>
              </a:rPr>
              <a:t>2</a:t>
            </a:r>
            <a:r>
              <a:rPr lang="en-GB" altLang="zh-CN" dirty="0" err="1">
                <a:solidFill>
                  <a:srgbClr val="F2F2F2"/>
                </a:solidFill>
                <a:effectLst/>
                <a:latin typeface="Menlo" panose="020B0609030804020204" pitchFamily="49" charset="0"/>
              </a:rPr>
              <a:t>sweep_l</a:t>
            </a:r>
            <a:r>
              <a:rPr lang="en-US" altLang="zh-CN" dirty="0">
                <a:solidFill>
                  <a:srgbClr val="F2F2F2"/>
                </a:solidFill>
                <a:effectLst/>
                <a:latin typeface="Menlo" panose="020B0609030804020204" pitchFamily="49" charset="0"/>
              </a:rPr>
              <a:t>d</a:t>
            </a:r>
            <a:r>
              <a:rPr lang="en-GB" altLang="zh-CN" dirty="0">
                <a:solidFill>
                  <a:srgbClr val="F2F2F2"/>
                </a:solidFill>
                <a:effectLst/>
                <a:latin typeface="Menlo" panose="020B0609030804020204" pitchFamily="49" charset="0"/>
              </a:rPr>
              <a:t>.slim</a:t>
            </a:r>
          </a:p>
        </p:txBody>
      </p:sp>
    </p:spTree>
    <p:extLst>
      <p:ext uri="{BB962C8B-B14F-4D97-AF65-F5344CB8AC3E}">
        <p14:creationId xmlns:p14="http://schemas.microsoft.com/office/powerpoint/2010/main" val="2671939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72C44-CEDE-A5CE-3557-37D4839223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D6E56C7-5731-3737-1905-F4EEC4FFB241}"/>
              </a:ext>
            </a:extLst>
          </p:cNvPr>
          <p:cNvSpPr>
            <a:spLocks noGrp="1"/>
          </p:cNvSpPr>
          <p:nvPr>
            <p:ph type="title"/>
          </p:nvPr>
        </p:nvSpPr>
        <p:spPr>
          <a:xfrm>
            <a:off x="838200" y="365125"/>
            <a:ext cx="10515600" cy="1325563"/>
          </a:xfrm>
        </p:spPr>
        <p:txBody>
          <a:bodyPr/>
          <a:lstStyle/>
          <a:p>
            <a:r>
              <a:rPr lang="en-US" altLang="zh-CN" dirty="0"/>
              <a:t>Model</a:t>
            </a:r>
            <a:r>
              <a:rPr lang="zh-CN" altLang="en-US" dirty="0"/>
              <a:t> </a:t>
            </a:r>
            <a:r>
              <a:rPr lang="en-US" altLang="zh-CN" dirty="0"/>
              <a:t>III:</a:t>
            </a:r>
            <a:r>
              <a:rPr lang="zh-CN" altLang="en-US" dirty="0"/>
              <a:t> </a:t>
            </a:r>
            <a:r>
              <a:rPr lang="en-US" altLang="zh-CN" dirty="0"/>
              <a:t>redundancy</a:t>
            </a:r>
            <a:endParaRPr lang="en-US" dirty="0"/>
          </a:p>
        </p:txBody>
      </p:sp>
      <p:sp>
        <p:nvSpPr>
          <p:cNvPr id="3" name="内容占位符 2">
            <a:extLst>
              <a:ext uri="{FF2B5EF4-FFF2-40B4-BE49-F238E27FC236}">
                <a16:creationId xmlns:a16="http://schemas.microsoft.com/office/drawing/2014/main" id="{F27E4CE4-19E0-BB88-7E85-AD891C585299}"/>
              </a:ext>
            </a:extLst>
          </p:cNvPr>
          <p:cNvSpPr>
            <a:spLocks noGrp="1"/>
          </p:cNvSpPr>
          <p:nvPr>
            <p:ph idx="1"/>
          </p:nvPr>
        </p:nvSpPr>
        <p:spPr>
          <a:xfrm>
            <a:off x="838200" y="1825625"/>
            <a:ext cx="10515600" cy="4351338"/>
          </a:xfrm>
        </p:spPr>
        <p:txBody>
          <a:bodyPr/>
          <a:lstStyle/>
          <a:p>
            <a:r>
              <a:rPr lang="en-US" altLang="zh-CN" dirty="0"/>
              <a:t>Census</a:t>
            </a:r>
            <a:r>
              <a:rPr lang="zh-CN" altLang="en-US" dirty="0"/>
              <a:t> </a:t>
            </a:r>
            <a:r>
              <a:rPr lang="en-US" altLang="zh-CN" dirty="0"/>
              <a:t>population</a:t>
            </a:r>
            <a:r>
              <a:rPr lang="zh-CN" altLang="en-US" dirty="0"/>
              <a:t> </a:t>
            </a:r>
            <a:r>
              <a:rPr lang="en-US" altLang="zh-CN" dirty="0"/>
              <a:t>of</a:t>
            </a:r>
            <a:r>
              <a:rPr lang="zh-CN" altLang="en-US" dirty="0"/>
              <a:t> </a:t>
            </a:r>
            <a:r>
              <a:rPr lang="en-US" altLang="zh-CN" dirty="0"/>
              <a:t>1250</a:t>
            </a:r>
            <a:r>
              <a:rPr lang="zh-CN" altLang="en-US" dirty="0"/>
              <a:t> </a:t>
            </a:r>
            <a:endParaRPr lang="en-US" altLang="zh-CN" dirty="0"/>
          </a:p>
          <a:p>
            <a:r>
              <a:rPr lang="en-US" altLang="zh-CN" dirty="0"/>
              <a:t>60</a:t>
            </a:r>
            <a:r>
              <a:rPr lang="zh-CN" altLang="en-US" dirty="0"/>
              <a:t> </a:t>
            </a:r>
            <a:r>
              <a:rPr lang="en-US" altLang="zh-CN" dirty="0"/>
              <a:t>generations</a:t>
            </a:r>
          </a:p>
          <a:p>
            <a:r>
              <a:rPr lang="en-US" altLang="zh-CN" dirty="0"/>
              <a:t>Selective</a:t>
            </a:r>
            <a:r>
              <a:rPr lang="zh-CN" altLang="en-US" dirty="0"/>
              <a:t> </a:t>
            </a:r>
            <a:r>
              <a:rPr lang="en-US" altLang="zh-CN" dirty="0"/>
              <a:t>sweep</a:t>
            </a:r>
          </a:p>
          <a:p>
            <a:r>
              <a:rPr lang="en-US" altLang="zh-CN" dirty="0"/>
              <a:t>Recombination</a:t>
            </a:r>
            <a:r>
              <a:rPr lang="zh-CN" altLang="en-US" dirty="0"/>
              <a:t> </a:t>
            </a:r>
            <a:r>
              <a:rPr lang="en-US" altLang="zh-CN" dirty="0"/>
              <a:t>map</a:t>
            </a:r>
            <a:r>
              <a:rPr lang="zh-CN" altLang="en-US" dirty="0"/>
              <a:t> </a:t>
            </a:r>
            <a:r>
              <a:rPr lang="en-US" altLang="zh-CN" dirty="0"/>
              <a:t>of</a:t>
            </a:r>
            <a:r>
              <a:rPr lang="zh-CN" altLang="en-US" dirty="0"/>
              <a:t> </a:t>
            </a:r>
            <a:r>
              <a:rPr lang="en-US" altLang="zh-CN" dirty="0"/>
              <a:t>D.</a:t>
            </a:r>
            <a:r>
              <a:rPr lang="zh-CN" altLang="en-US" dirty="0"/>
              <a:t> </a:t>
            </a:r>
            <a:r>
              <a:rPr lang="en-US" altLang="zh-CN" dirty="0"/>
              <a:t>simulans</a:t>
            </a:r>
            <a:r>
              <a:rPr lang="zh-CN" altLang="en-US" dirty="0"/>
              <a:t> </a:t>
            </a:r>
            <a:r>
              <a:rPr lang="en-US" altLang="zh-CN" dirty="0"/>
              <a:t>(</a:t>
            </a:r>
            <a:r>
              <a:rPr lang="en-GB" altLang="zh-CN" dirty="0"/>
              <a:t>materials/</a:t>
            </a:r>
            <a:r>
              <a:rPr lang="en-GB" altLang="zh-CN" dirty="0" err="1"/>
              <a:t>rec_map_slim.txt</a:t>
            </a:r>
            <a:r>
              <a:rPr lang="en-US" altLang="zh-CN" dirty="0"/>
              <a:t>)</a:t>
            </a:r>
          </a:p>
          <a:p>
            <a:r>
              <a:rPr lang="en-US" altLang="zh-CN" dirty="0"/>
              <a:t>Random</a:t>
            </a:r>
            <a:r>
              <a:rPr lang="zh-CN" altLang="en-US" dirty="0"/>
              <a:t> </a:t>
            </a:r>
            <a:r>
              <a:rPr lang="en-US" altLang="zh-CN" dirty="0"/>
              <a:t>subset</a:t>
            </a:r>
            <a:r>
              <a:rPr lang="zh-CN" altLang="en-US" dirty="0"/>
              <a:t> </a:t>
            </a:r>
            <a:r>
              <a:rPr lang="en-US" altLang="zh-CN" dirty="0"/>
              <a:t>of</a:t>
            </a:r>
            <a:r>
              <a:rPr lang="zh-CN" altLang="en-US" dirty="0"/>
              <a:t> </a:t>
            </a:r>
            <a:r>
              <a:rPr lang="en-US" altLang="zh-CN" dirty="0"/>
              <a:t>contributing</a:t>
            </a:r>
            <a:r>
              <a:rPr lang="zh-CN" altLang="en-US" dirty="0"/>
              <a:t> </a:t>
            </a:r>
            <a:r>
              <a:rPr lang="en-US" altLang="zh-CN" dirty="0"/>
              <a:t>loci</a:t>
            </a:r>
            <a:r>
              <a:rPr lang="zh-CN" altLang="en-US" dirty="0"/>
              <a:t> </a:t>
            </a:r>
            <a:r>
              <a:rPr lang="en-US" altLang="zh-CN" dirty="0"/>
              <a:t>respond</a:t>
            </a:r>
            <a:r>
              <a:rPr lang="zh-CN" altLang="en-US" dirty="0"/>
              <a:t> </a:t>
            </a:r>
            <a:r>
              <a:rPr lang="en-US" altLang="zh-CN" dirty="0"/>
              <a:t>to</a:t>
            </a:r>
            <a:r>
              <a:rPr lang="zh-CN" altLang="en-US" dirty="0"/>
              <a:t> </a:t>
            </a:r>
            <a:r>
              <a:rPr lang="en-US" altLang="zh-CN" dirty="0"/>
              <a:t>selection</a:t>
            </a:r>
          </a:p>
          <a:p>
            <a:endParaRPr lang="en-US" altLang="zh-CN" dirty="0"/>
          </a:p>
          <a:p>
            <a:endParaRPr lang="en-US" dirty="0"/>
          </a:p>
        </p:txBody>
      </p:sp>
      <p:sp>
        <p:nvSpPr>
          <p:cNvPr id="15" name="日期占位符 14">
            <a:extLst>
              <a:ext uri="{FF2B5EF4-FFF2-40B4-BE49-F238E27FC236}">
                <a16:creationId xmlns:a16="http://schemas.microsoft.com/office/drawing/2014/main" id="{1C0EDC65-6FAA-55B9-4283-3FCF63BE9557}"/>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F4EE7DF4-2BE5-BB44-1912-882B04AA7520}"/>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86BA4C12-BF95-A3EA-F49F-289465FB92C3}"/>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17</a:t>
            </a:fld>
            <a:endParaRPr lang="en-AT"/>
          </a:p>
        </p:txBody>
      </p:sp>
      <p:sp>
        <p:nvSpPr>
          <p:cNvPr id="8" name="文本框 7">
            <a:extLst>
              <a:ext uri="{FF2B5EF4-FFF2-40B4-BE49-F238E27FC236}">
                <a16:creationId xmlns:a16="http://schemas.microsoft.com/office/drawing/2014/main" id="{9FA6C372-4C54-5F65-25C9-BB312A12A12E}"/>
              </a:ext>
            </a:extLst>
          </p:cNvPr>
          <p:cNvSpPr txBox="1"/>
          <p:nvPr/>
        </p:nvSpPr>
        <p:spPr>
          <a:xfrm>
            <a:off x="838200" y="5284642"/>
            <a:ext cx="9547698" cy="369332"/>
          </a:xfrm>
          <a:prstGeom prst="rect">
            <a:avLst/>
          </a:prstGeom>
          <a:solidFill>
            <a:schemeClr val="tx1"/>
          </a:solidFill>
        </p:spPr>
        <p:txBody>
          <a:bodyPr wrap="square">
            <a:spAutoFit/>
          </a:bodyPr>
          <a:lstStyle/>
          <a:p>
            <a:r>
              <a:rPr lang="en-GB" altLang="zh-CN" dirty="0">
                <a:solidFill>
                  <a:srgbClr val="F2F2F2"/>
                </a:solidFill>
                <a:effectLst/>
                <a:latin typeface="Menlo" panose="020B0609030804020204" pitchFamily="49" charset="0"/>
              </a:rPr>
              <a:t>slim -d "rep=1" -d "</a:t>
            </a:r>
            <a:r>
              <a:rPr lang="en-GB" altLang="zh-CN" dirty="0" err="1">
                <a:solidFill>
                  <a:srgbClr val="F2F2F2"/>
                </a:solidFill>
                <a:effectLst/>
                <a:latin typeface="Menlo" panose="020B0609030804020204" pitchFamily="49" charset="0"/>
              </a:rPr>
              <a:t>num_mut</a:t>
            </a:r>
            <a:r>
              <a:rPr lang="en-GB" altLang="zh-CN" dirty="0">
                <a:solidFill>
                  <a:srgbClr val="F2F2F2"/>
                </a:solidFill>
                <a:effectLst/>
                <a:latin typeface="Menlo" panose="020B0609030804020204" pitchFamily="49" charset="0"/>
              </a:rPr>
              <a:t>=40" 03redundancy.slim</a:t>
            </a:r>
          </a:p>
        </p:txBody>
      </p:sp>
      <p:pic>
        <p:nvPicPr>
          <p:cNvPr id="6" name="图片 5">
            <a:extLst>
              <a:ext uri="{FF2B5EF4-FFF2-40B4-BE49-F238E27FC236}">
                <a16:creationId xmlns:a16="http://schemas.microsoft.com/office/drawing/2014/main" id="{7F0AA31A-A467-FD20-AFBD-61964326AA73}"/>
              </a:ext>
            </a:extLst>
          </p:cNvPr>
          <p:cNvPicPr>
            <a:picLocks noChangeAspect="1"/>
          </p:cNvPicPr>
          <p:nvPr/>
        </p:nvPicPr>
        <p:blipFill>
          <a:blip r:embed="rId2"/>
          <a:stretch>
            <a:fillRect/>
          </a:stretch>
        </p:blipFill>
        <p:spPr>
          <a:xfrm>
            <a:off x="5344885" y="1870075"/>
            <a:ext cx="6705600" cy="1443766"/>
          </a:xfrm>
          <a:prstGeom prst="rect">
            <a:avLst/>
          </a:prstGeom>
        </p:spPr>
      </p:pic>
      <p:sp>
        <p:nvSpPr>
          <p:cNvPr id="7" name="文本框 6">
            <a:extLst>
              <a:ext uri="{FF2B5EF4-FFF2-40B4-BE49-F238E27FC236}">
                <a16:creationId xmlns:a16="http://schemas.microsoft.com/office/drawing/2014/main" id="{7780FBB3-762B-B5F9-1F1A-E1E92EF24F3F}"/>
              </a:ext>
            </a:extLst>
          </p:cNvPr>
          <p:cNvSpPr txBox="1"/>
          <p:nvPr/>
        </p:nvSpPr>
        <p:spPr>
          <a:xfrm>
            <a:off x="9818915" y="1545771"/>
            <a:ext cx="1981200" cy="369332"/>
          </a:xfrm>
          <a:prstGeom prst="rect">
            <a:avLst/>
          </a:prstGeom>
          <a:noFill/>
        </p:spPr>
        <p:txBody>
          <a:bodyPr wrap="square" rtlCol="0">
            <a:spAutoFit/>
          </a:bodyPr>
          <a:lstStyle/>
          <a:p>
            <a:r>
              <a:rPr lang="en-US" altLang="zh-CN" dirty="0"/>
              <a:t>(Barghi</a:t>
            </a:r>
            <a:r>
              <a:rPr lang="zh-CN" altLang="en-US" dirty="0"/>
              <a:t> </a:t>
            </a:r>
            <a:r>
              <a:rPr lang="en-US" altLang="zh-CN" dirty="0"/>
              <a:t>et</a:t>
            </a:r>
            <a:r>
              <a:rPr lang="zh-CN" altLang="en-US" dirty="0"/>
              <a:t> </a:t>
            </a:r>
            <a:r>
              <a:rPr lang="en-US" altLang="zh-CN" dirty="0"/>
              <a:t>al,</a:t>
            </a:r>
            <a:r>
              <a:rPr lang="zh-CN" altLang="en-US" dirty="0"/>
              <a:t> </a:t>
            </a:r>
            <a:r>
              <a:rPr lang="en-US" altLang="zh-CN" dirty="0"/>
              <a:t>2019)</a:t>
            </a:r>
            <a:endParaRPr lang="en-US" dirty="0"/>
          </a:p>
        </p:txBody>
      </p:sp>
    </p:spTree>
    <p:extLst>
      <p:ext uri="{BB962C8B-B14F-4D97-AF65-F5344CB8AC3E}">
        <p14:creationId xmlns:p14="http://schemas.microsoft.com/office/powerpoint/2010/main" val="2337517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13CC-9BE5-04C3-0329-66D4558F4554}"/>
              </a:ext>
            </a:extLst>
          </p:cNvPr>
          <p:cNvSpPr>
            <a:spLocks noGrp="1"/>
          </p:cNvSpPr>
          <p:nvPr>
            <p:ph type="title"/>
          </p:nvPr>
        </p:nvSpPr>
        <p:spPr/>
        <p:txBody>
          <a:bodyPr>
            <a:normAutofit/>
          </a:bodyPr>
          <a:lstStyle/>
          <a:p>
            <a:r>
              <a:rPr lang="en-GB" sz="3600" dirty="0"/>
              <a:t>Quantitative traits under stabilizing selection</a:t>
            </a:r>
            <a:endParaRPr lang="en-AT" sz="3600" dirty="0"/>
          </a:p>
        </p:txBody>
      </p:sp>
      <p:pic>
        <p:nvPicPr>
          <p:cNvPr id="5" name="Content Placeholder 4" descr="A piece of paper with graph on it&#10;&#10;Description automatically generated">
            <a:extLst>
              <a:ext uri="{FF2B5EF4-FFF2-40B4-BE49-F238E27FC236}">
                <a16:creationId xmlns:a16="http://schemas.microsoft.com/office/drawing/2014/main" id="{62364DC9-C06D-DBEC-B393-6F03B5011EB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46287" t="30394" r="21269" b="20746"/>
          <a:stretch/>
        </p:blipFill>
        <p:spPr>
          <a:xfrm rot="5400000">
            <a:off x="6817382" y="2104558"/>
            <a:ext cx="3085349" cy="3484881"/>
          </a:xfrm>
        </p:spPr>
      </p:pic>
      <p:pic>
        <p:nvPicPr>
          <p:cNvPr id="7" name="Picture 6" descr="A paper with a graph on it&#10;&#10;Description automatically generated">
            <a:extLst>
              <a:ext uri="{FF2B5EF4-FFF2-40B4-BE49-F238E27FC236}">
                <a16:creationId xmlns:a16="http://schemas.microsoft.com/office/drawing/2014/main" id="{70E4AE4B-F5A9-DB9B-C983-F4C4C8CFD856}"/>
              </a:ext>
            </a:extLst>
          </p:cNvPr>
          <p:cNvPicPr>
            <a:picLocks noChangeAspect="1"/>
          </p:cNvPicPr>
          <p:nvPr/>
        </p:nvPicPr>
        <p:blipFill>
          <a:blip r:embed="rId4">
            <a:extLst>
              <a:ext uri="{28A0092B-C50C-407E-A947-70E740481C1C}">
                <a14:useLocalDpi xmlns:a14="http://schemas.microsoft.com/office/drawing/2010/main" val="0"/>
              </a:ext>
            </a:extLst>
          </a:blip>
          <a:srcRect l="56516" t="33803" r="13185" b="20568"/>
          <a:stretch/>
        </p:blipFill>
        <p:spPr>
          <a:xfrm rot="5400000">
            <a:off x="1278377" y="2104558"/>
            <a:ext cx="3085349" cy="3484880"/>
          </a:xfrm>
          <a:prstGeom prst="rect">
            <a:avLst/>
          </a:prstGeom>
        </p:spPr>
      </p:pic>
      <p:sp>
        <p:nvSpPr>
          <p:cNvPr id="12" name="TextBox 6">
            <a:extLst>
              <a:ext uri="{FF2B5EF4-FFF2-40B4-BE49-F238E27FC236}">
                <a16:creationId xmlns:a16="http://schemas.microsoft.com/office/drawing/2014/main" id="{6139F8B4-CFA4-5651-7E5E-EF75E84C6B62}"/>
              </a:ext>
            </a:extLst>
          </p:cNvPr>
          <p:cNvSpPr txBox="1"/>
          <p:nvPr/>
        </p:nvSpPr>
        <p:spPr>
          <a:xfrm>
            <a:off x="1078612" y="6488668"/>
            <a:ext cx="5539004" cy="369332"/>
          </a:xfrm>
          <a:prstGeom prst="rect">
            <a:avLst/>
          </a:prstGeom>
          <a:noFill/>
        </p:spPr>
        <p:txBody>
          <a:bodyPr wrap="square" rtlCol="0">
            <a:spAutoFit/>
          </a:bodyPr>
          <a:lstStyle/>
          <a:p>
            <a:r>
              <a:rPr lang="de-DE" i="1" dirty="0">
                <a:solidFill>
                  <a:schemeClr val="bg2">
                    <a:lumMod val="50000"/>
                  </a:schemeClr>
                </a:solidFill>
                <a:latin typeface="Arial" panose="020B0604020202020204" pitchFamily="34" charset="0"/>
                <a:cs typeface="Arial" panose="020B0604020202020204" pitchFamily="34" charset="0"/>
              </a:rPr>
              <a:t>Arnold 2023, </a:t>
            </a:r>
            <a:r>
              <a:rPr lang="de-DE" i="1" dirty="0" err="1">
                <a:solidFill>
                  <a:schemeClr val="bg2">
                    <a:lumMod val="50000"/>
                  </a:schemeClr>
                </a:solidFill>
                <a:latin typeface="Arial" panose="020B0604020202020204" pitchFamily="34" charset="0"/>
                <a:cs typeface="Arial" panose="020B0604020202020204" pitchFamily="34" charset="0"/>
              </a:rPr>
              <a:t>Evolutionary</a:t>
            </a:r>
            <a:r>
              <a:rPr lang="de-DE" i="1" dirty="0">
                <a:solidFill>
                  <a:schemeClr val="bg2">
                    <a:lumMod val="50000"/>
                  </a:schemeClr>
                </a:solidFill>
                <a:latin typeface="Arial" panose="020B0604020202020204" pitchFamily="34" charset="0"/>
                <a:cs typeface="Arial" panose="020B0604020202020204" pitchFamily="34" charset="0"/>
              </a:rPr>
              <a:t> quantitative </a:t>
            </a:r>
            <a:r>
              <a:rPr lang="de-DE" i="1" dirty="0" err="1">
                <a:solidFill>
                  <a:schemeClr val="bg2">
                    <a:lumMod val="50000"/>
                  </a:schemeClr>
                </a:solidFill>
                <a:latin typeface="Arial" panose="020B0604020202020204" pitchFamily="34" charset="0"/>
                <a:cs typeface="Arial" panose="020B0604020202020204" pitchFamily="34" charset="0"/>
              </a:rPr>
              <a:t>genetics</a:t>
            </a:r>
            <a:endParaRPr lang="en-US" i="1"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4488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1C9F-C618-44A9-C01B-B81532E78A6C}"/>
              </a:ext>
            </a:extLst>
          </p:cNvPr>
          <p:cNvSpPr>
            <a:spLocks noGrp="1"/>
          </p:cNvSpPr>
          <p:nvPr>
            <p:ph type="title"/>
          </p:nvPr>
        </p:nvSpPr>
        <p:spPr/>
        <p:txBody>
          <a:bodyPr/>
          <a:lstStyle/>
          <a:p>
            <a:r>
              <a:rPr lang="en-GB" b="0" dirty="0"/>
              <a:t>Adaptation of a quantitative trait after a shift in trait optimum</a:t>
            </a:r>
            <a:endParaRPr lang="en-AT" b="0" dirty="0"/>
          </a:p>
        </p:txBody>
      </p:sp>
      <p:sp>
        <p:nvSpPr>
          <p:cNvPr id="4" name="Date Placeholder 3">
            <a:extLst>
              <a:ext uri="{FF2B5EF4-FFF2-40B4-BE49-F238E27FC236}">
                <a16:creationId xmlns:a16="http://schemas.microsoft.com/office/drawing/2014/main" id="{C96E5838-4BD6-4B71-5C8C-E9EE443B812F}"/>
              </a:ext>
            </a:extLst>
          </p:cNvPr>
          <p:cNvSpPr>
            <a:spLocks noGrp="1"/>
          </p:cNvSpPr>
          <p:nvPr>
            <p:ph type="dt" sz="half" idx="10"/>
          </p:nvPr>
        </p:nvSpPr>
        <p:spPr/>
        <p:txBody>
          <a:bodyPr/>
          <a:lstStyle/>
          <a:p>
            <a:r>
              <a:rPr lang="en-US" altLang="zh-CN"/>
              <a:t>2025/03/11</a:t>
            </a:r>
            <a:endParaRPr lang="en-US" dirty="0"/>
          </a:p>
        </p:txBody>
      </p:sp>
      <p:sp>
        <p:nvSpPr>
          <p:cNvPr id="5" name="Footer Placeholder 4">
            <a:extLst>
              <a:ext uri="{FF2B5EF4-FFF2-40B4-BE49-F238E27FC236}">
                <a16:creationId xmlns:a16="http://schemas.microsoft.com/office/drawing/2014/main" id="{498DDD74-1736-92B0-CFEB-9F156CF661E1}"/>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6" name="Slide Number Placeholder 5">
            <a:extLst>
              <a:ext uri="{FF2B5EF4-FFF2-40B4-BE49-F238E27FC236}">
                <a16:creationId xmlns:a16="http://schemas.microsoft.com/office/drawing/2014/main" id="{352C10A7-FAFF-F7D4-930B-C0B71054DF93}"/>
              </a:ext>
            </a:extLst>
          </p:cNvPr>
          <p:cNvSpPr>
            <a:spLocks noGrp="1"/>
          </p:cNvSpPr>
          <p:nvPr>
            <p:ph type="sldNum" sz="quarter" idx="12"/>
          </p:nvPr>
        </p:nvSpPr>
        <p:spPr/>
        <p:txBody>
          <a:bodyPr/>
          <a:lstStyle/>
          <a:p>
            <a:fld id="{0021E6E2-482A-0F40-AF46-CE86DA92B7F7}" type="slidenum">
              <a:rPr lang="en-AT" smtClean="0"/>
              <a:t>19</a:t>
            </a:fld>
            <a:endParaRPr lang="en-AT"/>
          </a:p>
        </p:txBody>
      </p:sp>
      <p:grpSp>
        <p:nvGrpSpPr>
          <p:cNvPr id="7" name="Group 6">
            <a:extLst>
              <a:ext uri="{FF2B5EF4-FFF2-40B4-BE49-F238E27FC236}">
                <a16:creationId xmlns:a16="http://schemas.microsoft.com/office/drawing/2014/main" id="{8B2E0D9D-193B-AF6D-FFA8-F087CAB463DE}"/>
              </a:ext>
            </a:extLst>
          </p:cNvPr>
          <p:cNvGrpSpPr/>
          <p:nvPr/>
        </p:nvGrpSpPr>
        <p:grpSpPr>
          <a:xfrm>
            <a:off x="6064929" y="3429000"/>
            <a:ext cx="4379435" cy="1470683"/>
            <a:chOff x="6059425" y="2698564"/>
            <a:chExt cx="5282752" cy="1714015"/>
          </a:xfrm>
        </p:grpSpPr>
        <p:pic>
          <p:nvPicPr>
            <p:cNvPr id="8" name="Picture 7">
              <a:extLst>
                <a:ext uri="{FF2B5EF4-FFF2-40B4-BE49-F238E27FC236}">
                  <a16:creationId xmlns:a16="http://schemas.microsoft.com/office/drawing/2014/main" id="{785E8512-6F68-78E5-32DD-C8302A9AB8E2}"/>
                </a:ext>
              </a:extLst>
            </p:cNvPr>
            <p:cNvPicPr>
              <a:picLocks noChangeAspect="1"/>
            </p:cNvPicPr>
            <p:nvPr/>
          </p:nvPicPr>
          <p:blipFill>
            <a:blip r:embed="rId3"/>
            <a:stretch>
              <a:fillRect/>
            </a:stretch>
          </p:blipFill>
          <p:spPr>
            <a:xfrm>
              <a:off x="6780735" y="3044563"/>
              <a:ext cx="2217476" cy="911859"/>
            </a:xfrm>
            <a:prstGeom prst="rect">
              <a:avLst/>
            </a:prstGeom>
          </p:spPr>
        </p:pic>
        <p:sp>
          <p:nvSpPr>
            <p:cNvPr id="9" name="TextBox 8">
              <a:extLst>
                <a:ext uri="{FF2B5EF4-FFF2-40B4-BE49-F238E27FC236}">
                  <a16:creationId xmlns:a16="http://schemas.microsoft.com/office/drawing/2014/main" id="{7BD5B051-C45C-15A0-6C76-5ACA6281DD43}"/>
                </a:ext>
              </a:extLst>
            </p:cNvPr>
            <p:cNvSpPr txBox="1"/>
            <p:nvPr/>
          </p:nvSpPr>
          <p:spPr>
            <a:xfrm>
              <a:off x="6116981" y="2698564"/>
              <a:ext cx="1815177" cy="369332"/>
            </a:xfrm>
            <a:prstGeom prst="rect">
              <a:avLst/>
            </a:prstGeom>
            <a:noFill/>
          </p:spPr>
          <p:txBody>
            <a:bodyPr wrap="none" rtlCol="0">
              <a:spAutoFit/>
            </a:bodyPr>
            <a:lstStyle/>
            <a:p>
              <a:r>
                <a:rPr lang="en-US" dirty="0"/>
                <a:t>Current optimum</a:t>
              </a:r>
            </a:p>
          </p:txBody>
        </p:sp>
        <p:sp>
          <p:nvSpPr>
            <p:cNvPr id="10" name="TextBox 9">
              <a:extLst>
                <a:ext uri="{FF2B5EF4-FFF2-40B4-BE49-F238E27FC236}">
                  <a16:creationId xmlns:a16="http://schemas.microsoft.com/office/drawing/2014/main" id="{30FF672B-3496-D319-9E45-6F6F3EB7521F}"/>
                </a:ext>
              </a:extLst>
            </p:cNvPr>
            <p:cNvSpPr txBox="1"/>
            <p:nvPr/>
          </p:nvSpPr>
          <p:spPr>
            <a:xfrm>
              <a:off x="6059425" y="3945776"/>
              <a:ext cx="837089" cy="369332"/>
            </a:xfrm>
            <a:prstGeom prst="rect">
              <a:avLst/>
            </a:prstGeom>
            <a:noFill/>
          </p:spPr>
          <p:txBody>
            <a:bodyPr wrap="none" rtlCol="0">
              <a:spAutoFit/>
            </a:bodyPr>
            <a:lstStyle/>
            <a:p>
              <a:r>
                <a:rPr lang="en-US" dirty="0"/>
                <a:t>Fitness</a:t>
              </a:r>
            </a:p>
          </p:txBody>
        </p:sp>
        <p:sp>
          <p:nvSpPr>
            <p:cNvPr id="11" name="TextBox 10">
              <a:extLst>
                <a:ext uri="{FF2B5EF4-FFF2-40B4-BE49-F238E27FC236}">
                  <a16:creationId xmlns:a16="http://schemas.microsoft.com/office/drawing/2014/main" id="{C5F45A65-77AC-9F17-6AEC-D6DB590BCA27}"/>
                </a:ext>
              </a:extLst>
            </p:cNvPr>
            <p:cNvSpPr txBox="1"/>
            <p:nvPr/>
          </p:nvSpPr>
          <p:spPr>
            <a:xfrm>
              <a:off x="8987708" y="2773072"/>
              <a:ext cx="1529008" cy="369332"/>
            </a:xfrm>
            <a:prstGeom prst="rect">
              <a:avLst/>
            </a:prstGeom>
            <a:noFill/>
          </p:spPr>
          <p:txBody>
            <a:bodyPr wrap="none" rtlCol="0">
              <a:spAutoFit/>
            </a:bodyPr>
            <a:lstStyle/>
            <a:p>
              <a:r>
                <a:rPr lang="en-US" dirty="0"/>
                <a:t>New optimum</a:t>
              </a:r>
            </a:p>
          </p:txBody>
        </p:sp>
        <p:sp>
          <p:nvSpPr>
            <p:cNvPr id="12" name="TextBox 11">
              <a:extLst>
                <a:ext uri="{FF2B5EF4-FFF2-40B4-BE49-F238E27FC236}">
                  <a16:creationId xmlns:a16="http://schemas.microsoft.com/office/drawing/2014/main" id="{76F1CE7B-755D-2A65-384D-C9E3FEEB9CB0}"/>
                </a:ext>
              </a:extLst>
            </p:cNvPr>
            <p:cNvSpPr txBox="1"/>
            <p:nvPr/>
          </p:nvSpPr>
          <p:spPr>
            <a:xfrm>
              <a:off x="8595912" y="4043247"/>
              <a:ext cx="2746265" cy="369332"/>
            </a:xfrm>
            <a:prstGeom prst="rect">
              <a:avLst/>
            </a:prstGeom>
            <a:noFill/>
          </p:spPr>
          <p:txBody>
            <a:bodyPr wrap="none" rtlCol="0">
              <a:spAutoFit/>
            </a:bodyPr>
            <a:lstStyle/>
            <a:p>
              <a:r>
                <a:rPr lang="en-US" dirty="0"/>
                <a:t>Variance of fitness function</a:t>
              </a:r>
            </a:p>
          </p:txBody>
        </p:sp>
        <p:cxnSp>
          <p:nvCxnSpPr>
            <p:cNvPr id="13" name="Straight Arrow Connector 12">
              <a:extLst>
                <a:ext uri="{FF2B5EF4-FFF2-40B4-BE49-F238E27FC236}">
                  <a16:creationId xmlns:a16="http://schemas.microsoft.com/office/drawing/2014/main" id="{1DAB92CA-3F5C-E363-45F9-F195D0AB3BB8}"/>
                </a:ext>
              </a:extLst>
            </p:cNvPr>
            <p:cNvCxnSpPr/>
            <p:nvPr/>
          </p:nvCxnSpPr>
          <p:spPr>
            <a:xfrm>
              <a:off x="7529785" y="3044563"/>
              <a:ext cx="482064" cy="270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0EA9A0-7C93-984C-2671-20049A2F5FA5}"/>
                </a:ext>
              </a:extLst>
            </p:cNvPr>
            <p:cNvCxnSpPr/>
            <p:nvPr/>
          </p:nvCxnSpPr>
          <p:spPr>
            <a:xfrm flipH="1">
              <a:off x="8415452" y="2986433"/>
              <a:ext cx="582760" cy="270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B0F2B4-B1F7-0BDD-B860-AC8578AC2F88}"/>
                </a:ext>
              </a:extLst>
            </p:cNvPr>
            <p:cNvCxnSpPr>
              <a:stCxn id="10" idx="3"/>
            </p:cNvCxnSpPr>
            <p:nvPr/>
          </p:nvCxnSpPr>
          <p:spPr>
            <a:xfrm flipV="1">
              <a:off x="6896514" y="3772051"/>
              <a:ext cx="159181" cy="358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69F926-2F77-77D8-2BB6-03196EB6386E}"/>
                </a:ext>
              </a:extLst>
            </p:cNvPr>
            <p:cNvCxnSpPr/>
            <p:nvPr/>
          </p:nvCxnSpPr>
          <p:spPr>
            <a:xfrm flipH="1" flipV="1">
              <a:off x="8415451" y="3690952"/>
              <a:ext cx="291380" cy="4130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B7DFA7D-6996-9CF7-A662-61D53BAB5AEE}"/>
              </a:ext>
            </a:extLst>
          </p:cNvPr>
          <p:cNvGrpSpPr/>
          <p:nvPr/>
        </p:nvGrpSpPr>
        <p:grpSpPr>
          <a:xfrm>
            <a:off x="328729" y="3190647"/>
            <a:ext cx="5138817" cy="1635877"/>
            <a:chOff x="1325731" y="1906770"/>
            <a:chExt cx="7670419" cy="2586540"/>
          </a:xfrm>
        </p:grpSpPr>
        <p:grpSp>
          <p:nvGrpSpPr>
            <p:cNvPr id="19" name="Group 18">
              <a:extLst>
                <a:ext uri="{FF2B5EF4-FFF2-40B4-BE49-F238E27FC236}">
                  <a16:creationId xmlns:a16="http://schemas.microsoft.com/office/drawing/2014/main" id="{EBA4D783-77A2-0F6A-3B46-7EC7FEAB7031}"/>
                </a:ext>
              </a:extLst>
            </p:cNvPr>
            <p:cNvGrpSpPr/>
            <p:nvPr/>
          </p:nvGrpSpPr>
          <p:grpSpPr>
            <a:xfrm>
              <a:off x="1382883" y="1906770"/>
              <a:ext cx="7613267" cy="2438400"/>
              <a:chOff x="1524000" y="1690688"/>
              <a:chExt cx="7613267" cy="2438400"/>
            </a:xfrm>
          </p:grpSpPr>
          <p:pic>
            <p:nvPicPr>
              <p:cNvPr id="22" name="Picture 21">
                <a:extLst>
                  <a:ext uri="{FF2B5EF4-FFF2-40B4-BE49-F238E27FC236}">
                    <a16:creationId xmlns:a16="http://schemas.microsoft.com/office/drawing/2014/main" id="{C4EED5DF-44E8-72D3-809D-61847F67F656}"/>
                  </a:ext>
                </a:extLst>
              </p:cNvPr>
              <p:cNvPicPr>
                <a:picLocks noChangeAspect="1"/>
              </p:cNvPicPr>
              <p:nvPr/>
            </p:nvPicPr>
            <p:blipFill rotWithShape="1">
              <a:blip r:embed="rId4">
                <a:extLst>
                  <a:ext uri="{28A0092B-C50C-407E-A947-70E740481C1C}">
                    <a14:useLocalDpi xmlns:a14="http://schemas.microsoft.com/office/drawing/2010/main" val="0"/>
                  </a:ext>
                </a:extLst>
              </a:blip>
              <a:srcRect r="16740"/>
              <a:stretch/>
            </p:blipFill>
            <p:spPr>
              <a:xfrm>
                <a:off x="1524000" y="1690688"/>
                <a:ext cx="7613267" cy="2438400"/>
              </a:xfrm>
              <a:prstGeom prst="rect">
                <a:avLst/>
              </a:prstGeom>
            </p:spPr>
          </p:pic>
          <p:cxnSp>
            <p:nvCxnSpPr>
              <p:cNvPr id="23" name="Straight Arrow Connector 22">
                <a:extLst>
                  <a:ext uri="{FF2B5EF4-FFF2-40B4-BE49-F238E27FC236}">
                    <a16:creationId xmlns:a16="http://schemas.microsoft.com/office/drawing/2014/main" id="{FFCAA2BE-A552-55B2-E979-46B3E7EE193E}"/>
                  </a:ext>
                </a:extLst>
              </p:cNvPr>
              <p:cNvCxnSpPr/>
              <p:nvPr/>
            </p:nvCxnSpPr>
            <p:spPr>
              <a:xfrm>
                <a:off x="4963635" y="1961288"/>
                <a:ext cx="1682885" cy="0"/>
              </a:xfrm>
              <a:prstGeom prst="straightConnector1">
                <a:avLst/>
              </a:prstGeom>
              <a:ln w="38100">
                <a:solidFill>
                  <a:schemeClr val="accent2">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75C76A71-F24A-15E1-75CE-D4FFCB512B1C}"/>
                </a:ext>
              </a:extLst>
            </p:cNvPr>
            <p:cNvSpPr/>
            <p:nvPr/>
          </p:nvSpPr>
          <p:spPr>
            <a:xfrm>
              <a:off x="5368983" y="4064685"/>
              <a:ext cx="1171800" cy="428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Trait</a:t>
              </a:r>
            </a:p>
          </p:txBody>
        </p:sp>
        <p:sp>
          <p:nvSpPr>
            <p:cNvPr id="21" name="Rectangle 20">
              <a:extLst>
                <a:ext uri="{FF2B5EF4-FFF2-40B4-BE49-F238E27FC236}">
                  <a16:creationId xmlns:a16="http://schemas.microsoft.com/office/drawing/2014/main" id="{6607F904-A1D5-FE2B-FA0C-B7D325A41A0E}"/>
                </a:ext>
              </a:extLst>
            </p:cNvPr>
            <p:cNvSpPr/>
            <p:nvPr/>
          </p:nvSpPr>
          <p:spPr>
            <a:xfrm rot="16200000">
              <a:off x="801485" y="2701616"/>
              <a:ext cx="1416139" cy="367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Fitness</a:t>
              </a:r>
            </a:p>
          </p:txBody>
        </p:sp>
      </p:grpSp>
    </p:spTree>
    <p:extLst>
      <p:ext uri="{BB962C8B-B14F-4D97-AF65-F5344CB8AC3E}">
        <p14:creationId xmlns:p14="http://schemas.microsoft.com/office/powerpoint/2010/main" val="3389586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4104D-8FCD-877D-F267-67D1F1258C89}"/>
              </a:ext>
            </a:extLst>
          </p:cNvPr>
          <p:cNvSpPr>
            <a:spLocks noGrp="1"/>
          </p:cNvSpPr>
          <p:nvPr>
            <p:ph type="title"/>
          </p:nvPr>
        </p:nvSpPr>
        <p:spPr>
          <a:xfrm>
            <a:off x="838200" y="365125"/>
            <a:ext cx="10515600" cy="1325563"/>
          </a:xfrm>
        </p:spPr>
        <p:txBody>
          <a:bodyPr/>
          <a:lstStyle/>
          <a:p>
            <a:r>
              <a:rPr lang="en-US" altLang="zh-CN" dirty="0"/>
              <a:t>Overview</a:t>
            </a:r>
            <a:endParaRPr lang="en-US" dirty="0"/>
          </a:p>
        </p:txBody>
      </p:sp>
      <p:sp>
        <p:nvSpPr>
          <p:cNvPr id="15" name="日期占位符 14">
            <a:extLst>
              <a:ext uri="{FF2B5EF4-FFF2-40B4-BE49-F238E27FC236}">
                <a16:creationId xmlns:a16="http://schemas.microsoft.com/office/drawing/2014/main" id="{FCFFD709-08D9-B1A7-EB28-1C8D7A879859}"/>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16" name="页脚占位符 15">
            <a:extLst>
              <a:ext uri="{FF2B5EF4-FFF2-40B4-BE49-F238E27FC236}">
                <a16:creationId xmlns:a16="http://schemas.microsoft.com/office/drawing/2014/main" id="{EE5F7C3D-DCF2-73E2-1610-0124827CED20}"/>
              </a:ext>
            </a:extLst>
          </p:cNvPr>
          <p:cNvSpPr>
            <a:spLocks noGrp="1"/>
          </p:cNvSpPr>
          <p:nvPr>
            <p:ph type="ftr" sz="quarter" idx="11"/>
          </p:nvPr>
        </p:nvSpPr>
        <p:spPr>
          <a:xfrm>
            <a:off x="4038600" y="6356350"/>
            <a:ext cx="4114800" cy="365125"/>
          </a:xfrm>
        </p:spPr>
        <p:txBody>
          <a:bodyPr/>
          <a:lstStyle/>
          <a:p>
            <a:r>
              <a:rPr lang="en-US" altLang="zh-CN"/>
              <a:t>Qlife Quantitative Biology Winter School 2025</a:t>
            </a:r>
            <a:endParaRPr lang="en-US" altLang="zh-CN" dirty="0"/>
          </a:p>
        </p:txBody>
      </p:sp>
      <p:sp>
        <p:nvSpPr>
          <p:cNvPr id="7" name="灯片编号占位符 6">
            <a:extLst>
              <a:ext uri="{FF2B5EF4-FFF2-40B4-BE49-F238E27FC236}">
                <a16:creationId xmlns:a16="http://schemas.microsoft.com/office/drawing/2014/main" id="{57299F0B-1442-1CBE-B9A4-A37236363025}"/>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a:t>
            </a:fld>
            <a:endParaRPr lang="en-US"/>
          </a:p>
        </p:txBody>
      </p:sp>
      <p:graphicFrame>
        <p:nvGraphicFramePr>
          <p:cNvPr id="10" name="图示 9">
            <a:extLst>
              <a:ext uri="{FF2B5EF4-FFF2-40B4-BE49-F238E27FC236}">
                <a16:creationId xmlns:a16="http://schemas.microsoft.com/office/drawing/2014/main" id="{387D67C6-7B57-B9C7-C9A7-CA5A712A6D23}"/>
              </a:ext>
            </a:extLst>
          </p:cNvPr>
          <p:cNvGraphicFramePr/>
          <p:nvPr>
            <p:extLst>
              <p:ext uri="{D42A27DB-BD31-4B8C-83A1-F6EECF244321}">
                <p14:modId xmlns:p14="http://schemas.microsoft.com/office/powerpoint/2010/main" val="2570819340"/>
              </p:ext>
            </p:extLst>
          </p:nvPr>
        </p:nvGraphicFramePr>
        <p:xfrm>
          <a:off x="503744" y="1380307"/>
          <a:ext cx="11520000" cy="486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a:extLst>
              <a:ext uri="{FF2B5EF4-FFF2-40B4-BE49-F238E27FC236}">
                <a16:creationId xmlns:a16="http://schemas.microsoft.com/office/drawing/2014/main" id="{726C2928-3973-E40A-673D-EB6257E3E44E}"/>
              </a:ext>
            </a:extLst>
          </p:cNvPr>
          <p:cNvSpPr/>
          <p:nvPr/>
        </p:nvSpPr>
        <p:spPr>
          <a:xfrm>
            <a:off x="6933063" y="2488676"/>
            <a:ext cx="1974171" cy="3863440"/>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399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180" y="-251593"/>
            <a:ext cx="12708611" cy="1325563"/>
          </a:xfrm>
        </p:spPr>
        <p:txBody>
          <a:bodyPr>
            <a:normAutofit/>
          </a:bodyPr>
          <a:lstStyle/>
          <a:p>
            <a:pPr algn="ctr"/>
            <a:r>
              <a:rPr lang="de-DE" sz="3200" b="0" dirty="0"/>
              <a:t>Patterns </a:t>
            </a:r>
            <a:r>
              <a:rPr lang="de-DE" sz="3200" b="0" dirty="0" err="1"/>
              <a:t>of</a:t>
            </a:r>
            <a:r>
              <a:rPr lang="de-DE" sz="3200" b="0" dirty="0"/>
              <a:t> </a:t>
            </a:r>
            <a:r>
              <a:rPr lang="de-DE" sz="3200" b="0" dirty="0" err="1"/>
              <a:t>phenotypic</a:t>
            </a:r>
            <a:r>
              <a:rPr lang="de-DE" sz="3200" b="0" dirty="0"/>
              <a:t>/</a:t>
            </a:r>
            <a:r>
              <a:rPr lang="de-DE" sz="3200" b="0" dirty="0" err="1"/>
              <a:t>genomic</a:t>
            </a:r>
            <a:r>
              <a:rPr lang="de-DE" sz="3200" b="0" dirty="0"/>
              <a:t> </a:t>
            </a:r>
            <a:r>
              <a:rPr lang="de-DE" sz="3200" b="0" dirty="0" err="1"/>
              <a:t>change</a:t>
            </a:r>
            <a:r>
              <a:rPr lang="de-DE" sz="3200" b="0" dirty="0"/>
              <a:t> </a:t>
            </a:r>
            <a:r>
              <a:rPr lang="de-DE" sz="3200" b="0" dirty="0" err="1"/>
              <a:t>during</a:t>
            </a:r>
            <a:r>
              <a:rPr lang="de-DE" sz="3200" b="0" dirty="0"/>
              <a:t> </a:t>
            </a:r>
            <a:r>
              <a:rPr lang="de-DE" sz="3200" b="0" dirty="0" err="1"/>
              <a:t>polygenic</a:t>
            </a:r>
            <a:r>
              <a:rPr lang="de-DE" sz="3200" b="0" dirty="0"/>
              <a:t> </a:t>
            </a:r>
            <a:r>
              <a:rPr lang="de-DE" sz="3200" b="0" dirty="0" err="1"/>
              <a:t>adaptation</a:t>
            </a:r>
            <a:endParaRPr lang="en-US" sz="3200" b="0" dirty="0"/>
          </a:p>
        </p:txBody>
      </p:sp>
      <p:sp>
        <p:nvSpPr>
          <p:cNvPr id="7" name="TextBox 6"/>
          <p:cNvSpPr txBox="1"/>
          <p:nvPr/>
        </p:nvSpPr>
        <p:spPr>
          <a:xfrm>
            <a:off x="8717777" y="6453947"/>
            <a:ext cx="3272563" cy="369332"/>
          </a:xfrm>
          <a:prstGeom prst="rect">
            <a:avLst/>
          </a:prstGeom>
          <a:noFill/>
        </p:spPr>
        <p:txBody>
          <a:bodyPr wrap="none" rtlCol="0">
            <a:spAutoFit/>
          </a:bodyPr>
          <a:lstStyle/>
          <a:p>
            <a:r>
              <a:rPr lang="de-DE" i="1" dirty="0">
                <a:solidFill>
                  <a:schemeClr val="tx1">
                    <a:lumMod val="65000"/>
                    <a:lumOff val="35000"/>
                  </a:schemeClr>
                </a:solidFill>
                <a:latin typeface="Avenir Book" panose="02000503020000020003" pitchFamily="2" charset="0"/>
              </a:rPr>
              <a:t>Barghi and Schlötterer, 2020, GBE</a:t>
            </a:r>
            <a:endParaRPr lang="en-US" i="1" dirty="0">
              <a:solidFill>
                <a:schemeClr val="tx1">
                  <a:lumMod val="65000"/>
                  <a:lumOff val="35000"/>
                </a:schemeClr>
              </a:solidFill>
              <a:latin typeface="Avenir Book" panose="02000503020000020003" pitchFamily="2" charset="0"/>
            </a:endParaRPr>
          </a:p>
        </p:txBody>
      </p:sp>
      <p:pic>
        <p:nvPicPr>
          <p:cNvPr id="13" name="Picture 12">
            <a:extLst>
              <a:ext uri="{FF2B5EF4-FFF2-40B4-BE49-F238E27FC236}">
                <a16:creationId xmlns:a16="http://schemas.microsoft.com/office/drawing/2014/main" id="{0F00077D-5DCB-0C45-9F5B-DDC0DD9F5AB5}"/>
              </a:ext>
            </a:extLst>
          </p:cNvPr>
          <p:cNvPicPr>
            <a:picLocks noChangeAspect="1"/>
          </p:cNvPicPr>
          <p:nvPr/>
        </p:nvPicPr>
        <p:blipFill rotWithShape="1">
          <a:blip r:embed="rId3"/>
          <a:srcRect l="50593"/>
          <a:stretch/>
        </p:blipFill>
        <p:spPr>
          <a:xfrm>
            <a:off x="4078812" y="1544950"/>
            <a:ext cx="3837082" cy="3024117"/>
          </a:xfrm>
          <a:prstGeom prst="rect">
            <a:avLst/>
          </a:prstGeom>
        </p:spPr>
      </p:pic>
      <p:sp>
        <p:nvSpPr>
          <p:cNvPr id="5" name="Rectangle 4">
            <a:extLst>
              <a:ext uri="{FF2B5EF4-FFF2-40B4-BE49-F238E27FC236}">
                <a16:creationId xmlns:a16="http://schemas.microsoft.com/office/drawing/2014/main" id="{CD4FB36C-9F73-2140-AC8B-28E8FB878753}"/>
              </a:ext>
            </a:extLst>
          </p:cNvPr>
          <p:cNvSpPr/>
          <p:nvPr/>
        </p:nvSpPr>
        <p:spPr>
          <a:xfrm>
            <a:off x="7274302" y="1245098"/>
            <a:ext cx="59948" cy="1582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DF0DA24-77EA-E69A-57A1-F54F981F6024}"/>
              </a:ext>
            </a:extLst>
          </p:cNvPr>
          <p:cNvPicPr>
            <a:picLocks noChangeAspect="1"/>
          </p:cNvPicPr>
          <p:nvPr/>
        </p:nvPicPr>
        <p:blipFill>
          <a:blip r:embed="rId4" cstate="print">
            <a:extLst>
              <a:ext uri="{28A0092B-C50C-407E-A947-70E740481C1C}">
                <a14:useLocalDpi xmlns:a14="http://schemas.microsoft.com/office/drawing/2010/main" val="0"/>
              </a:ext>
            </a:extLst>
          </a:blip>
          <a:srcRect t="46713" r="48826"/>
          <a:stretch/>
        </p:blipFill>
        <p:spPr>
          <a:xfrm>
            <a:off x="3928486" y="4325802"/>
            <a:ext cx="4391280" cy="2522416"/>
          </a:xfrm>
          <a:prstGeom prst="rect">
            <a:avLst/>
          </a:prstGeom>
        </p:spPr>
      </p:pic>
      <p:cxnSp>
        <p:nvCxnSpPr>
          <p:cNvPr id="10" name="Straight Connector 9">
            <a:extLst>
              <a:ext uri="{FF2B5EF4-FFF2-40B4-BE49-F238E27FC236}">
                <a16:creationId xmlns:a16="http://schemas.microsoft.com/office/drawing/2014/main" id="{50FA86B1-4DA8-7825-1376-3F97BC28A43E}"/>
              </a:ext>
            </a:extLst>
          </p:cNvPr>
          <p:cNvCxnSpPr>
            <a:cxnSpLocks/>
          </p:cNvCxnSpPr>
          <p:nvPr/>
        </p:nvCxnSpPr>
        <p:spPr>
          <a:xfrm>
            <a:off x="5455919" y="1928553"/>
            <a:ext cx="0" cy="2242880"/>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658F90-E3F7-D48E-DAFA-A2D1491FBEE2}"/>
              </a:ext>
            </a:extLst>
          </p:cNvPr>
          <p:cNvCxnSpPr>
            <a:cxnSpLocks/>
          </p:cNvCxnSpPr>
          <p:nvPr/>
        </p:nvCxnSpPr>
        <p:spPr>
          <a:xfrm>
            <a:off x="5455919" y="4497185"/>
            <a:ext cx="0" cy="2016998"/>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D936F5B-A1E5-4B7E-55F3-C58AEEE4A818}"/>
              </a:ext>
            </a:extLst>
          </p:cNvPr>
          <p:cNvCxnSpPr>
            <a:cxnSpLocks/>
          </p:cNvCxnSpPr>
          <p:nvPr/>
        </p:nvCxnSpPr>
        <p:spPr>
          <a:xfrm>
            <a:off x="4339244" y="1544950"/>
            <a:ext cx="1116675" cy="0"/>
          </a:xfrm>
          <a:prstGeom prst="straightConnector1">
            <a:avLst/>
          </a:prstGeom>
          <a:ln w="38100">
            <a:solidFill>
              <a:srgbClr val="8500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65617B-3367-AF74-9E6E-B15C8BD3AC48}"/>
              </a:ext>
            </a:extLst>
          </p:cNvPr>
          <p:cNvCxnSpPr>
            <a:cxnSpLocks/>
          </p:cNvCxnSpPr>
          <p:nvPr/>
        </p:nvCxnSpPr>
        <p:spPr>
          <a:xfrm>
            <a:off x="5455919" y="1532837"/>
            <a:ext cx="2863847" cy="12113"/>
          </a:xfrm>
          <a:prstGeom prst="straightConnector1">
            <a:avLst/>
          </a:prstGeom>
          <a:ln w="38100">
            <a:solidFill>
              <a:srgbClr val="227868"/>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D56529-1F3E-E715-D14F-D7F1D0F0DD30}"/>
              </a:ext>
            </a:extLst>
          </p:cNvPr>
          <p:cNvSpPr txBox="1"/>
          <p:nvPr/>
        </p:nvSpPr>
        <p:spPr>
          <a:xfrm>
            <a:off x="3313934" y="1010955"/>
            <a:ext cx="2086853" cy="369332"/>
          </a:xfrm>
          <a:prstGeom prst="rect">
            <a:avLst/>
          </a:prstGeom>
          <a:noFill/>
        </p:spPr>
        <p:txBody>
          <a:bodyPr wrap="none" rtlCol="0">
            <a:spAutoFit/>
          </a:bodyPr>
          <a:lstStyle/>
          <a:p>
            <a:r>
              <a:rPr lang="en-US" b="1" dirty="0">
                <a:solidFill>
                  <a:srgbClr val="850033"/>
                </a:solidFill>
              </a:rPr>
              <a:t>Rapid/deterministic</a:t>
            </a:r>
          </a:p>
        </p:txBody>
      </p:sp>
      <p:sp>
        <p:nvSpPr>
          <p:cNvPr id="19" name="TextBox 18">
            <a:extLst>
              <a:ext uri="{FF2B5EF4-FFF2-40B4-BE49-F238E27FC236}">
                <a16:creationId xmlns:a16="http://schemas.microsoft.com/office/drawing/2014/main" id="{2A81210E-CBD9-4F48-3F32-40E929277DD1}"/>
              </a:ext>
            </a:extLst>
          </p:cNvPr>
          <p:cNvSpPr txBox="1"/>
          <p:nvPr/>
        </p:nvSpPr>
        <p:spPr>
          <a:xfrm>
            <a:off x="5785481" y="1010955"/>
            <a:ext cx="2281074" cy="369332"/>
          </a:xfrm>
          <a:prstGeom prst="rect">
            <a:avLst/>
          </a:prstGeom>
          <a:noFill/>
        </p:spPr>
        <p:txBody>
          <a:bodyPr wrap="none" rtlCol="0">
            <a:spAutoFit/>
          </a:bodyPr>
          <a:lstStyle/>
          <a:p>
            <a:r>
              <a:rPr lang="en-US" b="1" dirty="0">
                <a:solidFill>
                  <a:srgbClr val="217868"/>
                </a:solidFill>
              </a:rPr>
              <a:t>Stabilizing/ Stochastic</a:t>
            </a:r>
          </a:p>
        </p:txBody>
      </p:sp>
    </p:spTree>
    <p:extLst>
      <p:ext uri="{BB962C8B-B14F-4D97-AF65-F5344CB8AC3E}">
        <p14:creationId xmlns:p14="http://schemas.microsoft.com/office/powerpoint/2010/main" val="584384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64D3B-6AC8-1D7D-FA61-0D82CDED7B2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8CC45B-55B2-02B5-8A32-534E0DA7A216}"/>
              </a:ext>
            </a:extLst>
          </p:cNvPr>
          <p:cNvSpPr>
            <a:spLocks noGrp="1"/>
          </p:cNvSpPr>
          <p:nvPr>
            <p:ph type="title"/>
          </p:nvPr>
        </p:nvSpPr>
        <p:spPr>
          <a:xfrm>
            <a:off x="838200" y="365125"/>
            <a:ext cx="10515600" cy="1325563"/>
          </a:xfrm>
        </p:spPr>
        <p:txBody>
          <a:bodyPr/>
          <a:lstStyle/>
          <a:p>
            <a:r>
              <a:rPr lang="en-US" dirty="0"/>
              <a:t>Stabilizing Selection</a:t>
            </a:r>
          </a:p>
        </p:txBody>
      </p:sp>
      <p:sp>
        <p:nvSpPr>
          <p:cNvPr id="3" name="Inhaltsplatzhalter 2">
            <a:extLst>
              <a:ext uri="{FF2B5EF4-FFF2-40B4-BE49-F238E27FC236}">
                <a16:creationId xmlns:a16="http://schemas.microsoft.com/office/drawing/2014/main" id="{DA884F20-0957-55CF-F0AB-1FCAE0EEC35F}"/>
              </a:ext>
            </a:extLst>
          </p:cNvPr>
          <p:cNvSpPr>
            <a:spLocks noGrp="1"/>
          </p:cNvSpPr>
          <p:nvPr>
            <p:ph idx="1"/>
          </p:nvPr>
        </p:nvSpPr>
        <p:spPr>
          <a:xfrm>
            <a:off x="838200" y="1825625"/>
            <a:ext cx="10515600" cy="4351338"/>
          </a:xfrm>
        </p:spPr>
        <p:txBody>
          <a:bodyPr>
            <a:normAutofit/>
          </a:bodyPr>
          <a:lstStyle/>
          <a:p>
            <a:r>
              <a:rPr lang="en-US" dirty="0"/>
              <a:t>Multi-loci</a:t>
            </a:r>
          </a:p>
          <a:p>
            <a:r>
              <a:rPr lang="en-US" dirty="0"/>
              <a:t>single population </a:t>
            </a:r>
          </a:p>
          <a:p>
            <a:r>
              <a:rPr lang="en-US" dirty="0"/>
              <a:t>Instead, we:</a:t>
            </a:r>
          </a:p>
          <a:p>
            <a:pPr lvl="1"/>
            <a:r>
              <a:rPr lang="en-US" dirty="0"/>
              <a:t>Calculate the phenotype of an individual</a:t>
            </a:r>
          </a:p>
          <a:p>
            <a:pPr lvl="1"/>
            <a:r>
              <a:rPr lang="en-US" dirty="0"/>
              <a:t>Acquire the fitness distribution in the population</a:t>
            </a:r>
          </a:p>
          <a:p>
            <a:pPr lvl="1"/>
            <a:r>
              <a:rPr lang="en-US" dirty="0"/>
              <a:t>Selection act on phenotype through the fitness function, ultimately changing the genotypes.</a:t>
            </a:r>
          </a:p>
          <a:p>
            <a:r>
              <a:rPr lang="en-US" dirty="0"/>
              <a:t>Peak of fitness when phenotype = 5 (a hypothetical situation)</a:t>
            </a:r>
          </a:p>
          <a:p>
            <a:endParaRPr lang="en-US" dirty="0"/>
          </a:p>
        </p:txBody>
      </p:sp>
      <p:sp>
        <p:nvSpPr>
          <p:cNvPr id="15" name="日期占位符 14">
            <a:extLst>
              <a:ext uri="{FF2B5EF4-FFF2-40B4-BE49-F238E27FC236}">
                <a16:creationId xmlns:a16="http://schemas.microsoft.com/office/drawing/2014/main" id="{DB148B5C-0BB2-4C3F-240E-B4029A7CFF56}"/>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66C13C0D-B87F-8FEB-84C7-B0DF45CC83C7}"/>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8B567FCE-DA74-4D4D-76B3-2CCC8508560E}"/>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21</a:t>
            </a:fld>
            <a:endParaRPr lang="en-AT"/>
          </a:p>
        </p:txBody>
      </p:sp>
      <p:pic>
        <p:nvPicPr>
          <p:cNvPr id="7" name="Picture 6">
            <a:extLst>
              <a:ext uri="{FF2B5EF4-FFF2-40B4-BE49-F238E27FC236}">
                <a16:creationId xmlns:a16="http://schemas.microsoft.com/office/drawing/2014/main" id="{AED7E254-833B-3F67-0E3B-98DC86B74E8B}"/>
              </a:ext>
            </a:extLst>
          </p:cNvPr>
          <p:cNvPicPr>
            <a:picLocks noChangeAspect="1"/>
          </p:cNvPicPr>
          <p:nvPr/>
        </p:nvPicPr>
        <p:blipFill rotWithShape="1">
          <a:blip r:embed="rId2"/>
          <a:srcRect l="35803" t="32444" r="40903" b="50000"/>
          <a:stretch/>
        </p:blipFill>
        <p:spPr>
          <a:xfrm>
            <a:off x="6307836" y="0"/>
            <a:ext cx="5884164" cy="2615184"/>
          </a:xfrm>
          <a:prstGeom prst="rect">
            <a:avLst/>
          </a:prstGeom>
        </p:spPr>
      </p:pic>
    </p:spTree>
    <p:extLst>
      <p:ext uri="{BB962C8B-B14F-4D97-AF65-F5344CB8AC3E}">
        <p14:creationId xmlns:p14="http://schemas.microsoft.com/office/powerpoint/2010/main" val="1738372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062D7-8FA6-F2AE-C672-65A9B08419A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AE180BC-1431-62D1-A444-5696C47F6437}"/>
              </a:ext>
            </a:extLst>
          </p:cNvPr>
          <p:cNvSpPr>
            <a:spLocks noGrp="1"/>
          </p:cNvSpPr>
          <p:nvPr>
            <p:ph type="title"/>
          </p:nvPr>
        </p:nvSpPr>
        <p:spPr>
          <a:xfrm>
            <a:off x="838200" y="365125"/>
            <a:ext cx="10515600" cy="1325563"/>
          </a:xfrm>
        </p:spPr>
        <p:txBody>
          <a:bodyPr/>
          <a:lstStyle/>
          <a:p>
            <a:r>
              <a:rPr lang="en-US" altLang="zh-CN" dirty="0"/>
              <a:t>Model</a:t>
            </a:r>
            <a:r>
              <a:rPr lang="zh-CN" altLang="en-US" dirty="0"/>
              <a:t> </a:t>
            </a:r>
            <a:r>
              <a:rPr lang="en-US" altLang="zh-CN" dirty="0"/>
              <a:t>IV:</a:t>
            </a:r>
            <a:r>
              <a:rPr lang="zh-CN" altLang="en-US" dirty="0"/>
              <a:t> </a:t>
            </a:r>
            <a:r>
              <a:rPr lang="en-US" altLang="zh-CN" dirty="0"/>
              <a:t>QTL</a:t>
            </a:r>
            <a:r>
              <a:rPr lang="zh-CN" altLang="en-US" dirty="0"/>
              <a:t> </a:t>
            </a:r>
            <a:r>
              <a:rPr lang="en-US" altLang="zh-CN" dirty="0"/>
              <a:t>+</a:t>
            </a:r>
            <a:r>
              <a:rPr lang="zh-CN" altLang="en-US" dirty="0"/>
              <a:t> </a:t>
            </a:r>
            <a:r>
              <a:rPr lang="en-US" altLang="zh-CN" dirty="0"/>
              <a:t>LE</a:t>
            </a:r>
            <a:endParaRPr lang="en-US" dirty="0"/>
          </a:p>
        </p:txBody>
      </p:sp>
      <p:sp>
        <p:nvSpPr>
          <p:cNvPr id="3" name="内容占位符 2">
            <a:extLst>
              <a:ext uri="{FF2B5EF4-FFF2-40B4-BE49-F238E27FC236}">
                <a16:creationId xmlns:a16="http://schemas.microsoft.com/office/drawing/2014/main" id="{E66B841C-60D5-5072-D651-0FD58CD51EF1}"/>
              </a:ext>
            </a:extLst>
          </p:cNvPr>
          <p:cNvSpPr>
            <a:spLocks noGrp="1"/>
          </p:cNvSpPr>
          <p:nvPr>
            <p:ph idx="1"/>
          </p:nvPr>
        </p:nvSpPr>
        <p:spPr>
          <a:xfrm>
            <a:off x="838200" y="1825625"/>
            <a:ext cx="10515600" cy="4351338"/>
          </a:xfrm>
        </p:spPr>
        <p:txBody>
          <a:bodyPr/>
          <a:lstStyle/>
          <a:p>
            <a:r>
              <a:rPr lang="en-US" altLang="zh-CN" dirty="0"/>
              <a:t>Census</a:t>
            </a:r>
            <a:r>
              <a:rPr lang="zh-CN" altLang="en-US" dirty="0"/>
              <a:t> </a:t>
            </a:r>
            <a:r>
              <a:rPr lang="en-US" altLang="zh-CN" dirty="0"/>
              <a:t>population</a:t>
            </a:r>
            <a:r>
              <a:rPr lang="zh-CN" altLang="en-US" dirty="0"/>
              <a:t> </a:t>
            </a:r>
            <a:r>
              <a:rPr lang="en-US" altLang="zh-CN" dirty="0"/>
              <a:t>of</a:t>
            </a:r>
            <a:r>
              <a:rPr lang="zh-CN" altLang="en-US" dirty="0"/>
              <a:t> </a:t>
            </a:r>
            <a:r>
              <a:rPr lang="en-US" altLang="zh-CN" dirty="0"/>
              <a:t>1250</a:t>
            </a:r>
            <a:r>
              <a:rPr lang="zh-CN" altLang="en-US" dirty="0"/>
              <a:t> </a:t>
            </a:r>
            <a:endParaRPr lang="en-US" altLang="zh-CN" dirty="0"/>
          </a:p>
          <a:p>
            <a:r>
              <a:rPr lang="en-US" altLang="zh-CN" dirty="0"/>
              <a:t>60</a:t>
            </a:r>
            <a:r>
              <a:rPr lang="zh-CN" altLang="en-US" dirty="0"/>
              <a:t> </a:t>
            </a:r>
            <a:r>
              <a:rPr lang="en-US" altLang="zh-CN" dirty="0"/>
              <a:t>generations</a:t>
            </a:r>
          </a:p>
          <a:p>
            <a:r>
              <a:rPr lang="en-US" altLang="zh-CN" dirty="0"/>
              <a:t>Stabilizing</a:t>
            </a:r>
            <a:r>
              <a:rPr lang="zh-CN" altLang="en-US" dirty="0"/>
              <a:t> </a:t>
            </a:r>
            <a:r>
              <a:rPr lang="en-US" altLang="zh-CN" dirty="0"/>
              <a:t>selection</a:t>
            </a:r>
          </a:p>
          <a:p>
            <a:r>
              <a:rPr lang="en-US" altLang="zh-CN" dirty="0"/>
              <a:t>Free</a:t>
            </a:r>
            <a:r>
              <a:rPr lang="zh-CN" altLang="en-US" dirty="0"/>
              <a:t> </a:t>
            </a:r>
            <a:r>
              <a:rPr lang="en-US" altLang="zh-CN" dirty="0"/>
              <a:t>recombination</a:t>
            </a:r>
          </a:p>
          <a:p>
            <a:endParaRPr lang="en-US" dirty="0"/>
          </a:p>
        </p:txBody>
      </p:sp>
      <p:sp>
        <p:nvSpPr>
          <p:cNvPr id="15" name="日期占位符 14">
            <a:extLst>
              <a:ext uri="{FF2B5EF4-FFF2-40B4-BE49-F238E27FC236}">
                <a16:creationId xmlns:a16="http://schemas.microsoft.com/office/drawing/2014/main" id="{F2D11AAD-8066-CF49-8720-B851F6641F63}"/>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BBB2DA65-B04E-A9EA-D74B-6620BB1B8B9C}"/>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07183B3C-962A-2FD8-D4D1-555B35B65ECA}"/>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22</a:t>
            </a:fld>
            <a:endParaRPr lang="en-AT"/>
          </a:p>
        </p:txBody>
      </p:sp>
      <p:sp>
        <p:nvSpPr>
          <p:cNvPr id="8" name="文本框 7">
            <a:extLst>
              <a:ext uri="{FF2B5EF4-FFF2-40B4-BE49-F238E27FC236}">
                <a16:creationId xmlns:a16="http://schemas.microsoft.com/office/drawing/2014/main" id="{08CA2513-0A4C-EDF4-6F50-6566ED3F520A}"/>
              </a:ext>
            </a:extLst>
          </p:cNvPr>
          <p:cNvSpPr txBox="1"/>
          <p:nvPr/>
        </p:nvSpPr>
        <p:spPr>
          <a:xfrm>
            <a:off x="838200" y="5284642"/>
            <a:ext cx="9547698" cy="369332"/>
          </a:xfrm>
          <a:prstGeom prst="rect">
            <a:avLst/>
          </a:prstGeom>
          <a:solidFill>
            <a:schemeClr val="tx1"/>
          </a:solidFill>
        </p:spPr>
        <p:txBody>
          <a:bodyPr wrap="square">
            <a:spAutoFit/>
          </a:bodyPr>
          <a:lstStyle/>
          <a:p>
            <a:r>
              <a:rPr lang="en-GB" altLang="zh-CN" dirty="0">
                <a:solidFill>
                  <a:srgbClr val="F2F2F2"/>
                </a:solidFill>
                <a:effectLst/>
                <a:latin typeface="Menlo" panose="020B0609030804020204" pitchFamily="49" charset="0"/>
              </a:rPr>
              <a:t>slim -d "rep=1" 0</a:t>
            </a:r>
            <a:r>
              <a:rPr lang="en-US" altLang="zh-CN" dirty="0">
                <a:solidFill>
                  <a:srgbClr val="F2F2F2"/>
                </a:solidFill>
                <a:effectLst/>
                <a:latin typeface="Menlo" panose="020B0609030804020204" pitchFamily="49" charset="0"/>
              </a:rPr>
              <a:t>4</a:t>
            </a:r>
            <a:r>
              <a:rPr lang="en-US" altLang="zh-CN" dirty="0">
                <a:solidFill>
                  <a:srgbClr val="F2F2F2"/>
                </a:solidFill>
                <a:latin typeface="Menlo" panose="020B0609030804020204" pitchFamily="49" charset="0"/>
              </a:rPr>
              <a:t>qtl_le</a:t>
            </a:r>
            <a:r>
              <a:rPr lang="en-GB" altLang="zh-CN" dirty="0">
                <a:solidFill>
                  <a:srgbClr val="F2F2F2"/>
                </a:solidFill>
                <a:effectLst/>
                <a:latin typeface="Menlo" panose="020B0609030804020204" pitchFamily="49" charset="0"/>
              </a:rPr>
              <a:t>.slim</a:t>
            </a:r>
          </a:p>
        </p:txBody>
      </p:sp>
    </p:spTree>
    <p:extLst>
      <p:ext uri="{BB962C8B-B14F-4D97-AF65-F5344CB8AC3E}">
        <p14:creationId xmlns:p14="http://schemas.microsoft.com/office/powerpoint/2010/main" val="2641764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E5C5D-AC84-C5C8-7D7B-1872A9D41E4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321572F-4436-3638-59EC-02D3CA6E9716}"/>
              </a:ext>
            </a:extLst>
          </p:cNvPr>
          <p:cNvSpPr>
            <a:spLocks noGrp="1"/>
          </p:cNvSpPr>
          <p:nvPr>
            <p:ph type="title"/>
          </p:nvPr>
        </p:nvSpPr>
        <p:spPr>
          <a:xfrm>
            <a:off x="838200" y="365125"/>
            <a:ext cx="10515600" cy="1325563"/>
          </a:xfrm>
        </p:spPr>
        <p:txBody>
          <a:bodyPr/>
          <a:lstStyle/>
          <a:p>
            <a:r>
              <a:rPr lang="en-US" altLang="zh-CN" dirty="0"/>
              <a:t>Model</a:t>
            </a:r>
            <a:r>
              <a:rPr lang="zh-CN" altLang="en-US" dirty="0"/>
              <a:t> </a:t>
            </a:r>
            <a:r>
              <a:rPr lang="en-US" altLang="zh-CN" dirty="0"/>
              <a:t>V:</a:t>
            </a:r>
            <a:r>
              <a:rPr lang="zh-CN" altLang="en-US" dirty="0"/>
              <a:t> </a:t>
            </a:r>
            <a:r>
              <a:rPr lang="en-US" altLang="zh-CN" dirty="0"/>
              <a:t>QTL</a:t>
            </a:r>
            <a:r>
              <a:rPr lang="zh-CN" altLang="en-US" dirty="0"/>
              <a:t> </a:t>
            </a:r>
            <a:r>
              <a:rPr lang="en-US" altLang="zh-CN" dirty="0"/>
              <a:t>+</a:t>
            </a:r>
            <a:r>
              <a:rPr lang="zh-CN" altLang="en-US" dirty="0"/>
              <a:t> </a:t>
            </a:r>
            <a:r>
              <a:rPr lang="en-US" altLang="zh-CN" dirty="0"/>
              <a:t>LD</a:t>
            </a:r>
            <a:endParaRPr lang="en-US" dirty="0"/>
          </a:p>
        </p:txBody>
      </p:sp>
      <p:sp>
        <p:nvSpPr>
          <p:cNvPr id="3" name="内容占位符 2">
            <a:extLst>
              <a:ext uri="{FF2B5EF4-FFF2-40B4-BE49-F238E27FC236}">
                <a16:creationId xmlns:a16="http://schemas.microsoft.com/office/drawing/2014/main" id="{3875C566-5C5B-F9C1-A6FF-D0FB39234F5E}"/>
              </a:ext>
            </a:extLst>
          </p:cNvPr>
          <p:cNvSpPr>
            <a:spLocks noGrp="1"/>
          </p:cNvSpPr>
          <p:nvPr>
            <p:ph idx="1"/>
          </p:nvPr>
        </p:nvSpPr>
        <p:spPr>
          <a:xfrm>
            <a:off x="838200" y="1825625"/>
            <a:ext cx="10515600" cy="4351338"/>
          </a:xfrm>
        </p:spPr>
        <p:txBody>
          <a:bodyPr/>
          <a:lstStyle/>
          <a:p>
            <a:r>
              <a:rPr lang="en-US" altLang="zh-CN" dirty="0"/>
              <a:t>Census</a:t>
            </a:r>
            <a:r>
              <a:rPr lang="zh-CN" altLang="en-US" dirty="0"/>
              <a:t> </a:t>
            </a:r>
            <a:r>
              <a:rPr lang="en-US" altLang="zh-CN" dirty="0"/>
              <a:t>population</a:t>
            </a:r>
            <a:r>
              <a:rPr lang="zh-CN" altLang="en-US" dirty="0"/>
              <a:t> </a:t>
            </a:r>
            <a:r>
              <a:rPr lang="en-US" altLang="zh-CN" dirty="0"/>
              <a:t>of</a:t>
            </a:r>
            <a:r>
              <a:rPr lang="zh-CN" altLang="en-US" dirty="0"/>
              <a:t> </a:t>
            </a:r>
            <a:r>
              <a:rPr lang="en-US" altLang="zh-CN" dirty="0"/>
              <a:t>1250</a:t>
            </a:r>
            <a:r>
              <a:rPr lang="zh-CN" altLang="en-US" dirty="0"/>
              <a:t> </a:t>
            </a:r>
            <a:endParaRPr lang="en-US" altLang="zh-CN" dirty="0"/>
          </a:p>
          <a:p>
            <a:r>
              <a:rPr lang="en-US" altLang="zh-CN" dirty="0"/>
              <a:t>60</a:t>
            </a:r>
            <a:r>
              <a:rPr lang="zh-CN" altLang="en-US" dirty="0"/>
              <a:t> </a:t>
            </a:r>
            <a:r>
              <a:rPr lang="en-US" altLang="zh-CN" dirty="0"/>
              <a:t>generations</a:t>
            </a:r>
          </a:p>
          <a:p>
            <a:r>
              <a:rPr lang="en-US" altLang="zh-CN" dirty="0"/>
              <a:t>Stabilizing</a:t>
            </a:r>
            <a:r>
              <a:rPr lang="zh-CN" altLang="en-US" dirty="0"/>
              <a:t> </a:t>
            </a:r>
            <a:r>
              <a:rPr lang="en-US" altLang="zh-CN" dirty="0"/>
              <a:t>selection</a:t>
            </a:r>
          </a:p>
          <a:p>
            <a:r>
              <a:rPr lang="en-US" altLang="zh-CN" dirty="0"/>
              <a:t>Recombination</a:t>
            </a:r>
            <a:r>
              <a:rPr lang="zh-CN" altLang="en-US" dirty="0"/>
              <a:t> </a:t>
            </a:r>
            <a:r>
              <a:rPr lang="en-US" altLang="zh-CN" dirty="0"/>
              <a:t>map</a:t>
            </a:r>
            <a:r>
              <a:rPr lang="zh-CN" altLang="en-US" dirty="0"/>
              <a:t> </a:t>
            </a:r>
            <a:r>
              <a:rPr lang="en-US" altLang="zh-CN" dirty="0"/>
              <a:t>of</a:t>
            </a:r>
            <a:r>
              <a:rPr lang="zh-CN" altLang="en-US" dirty="0"/>
              <a:t> </a:t>
            </a:r>
            <a:r>
              <a:rPr lang="en-US" altLang="zh-CN" dirty="0"/>
              <a:t>D.</a:t>
            </a:r>
            <a:r>
              <a:rPr lang="zh-CN" altLang="en-US" dirty="0"/>
              <a:t> </a:t>
            </a:r>
            <a:r>
              <a:rPr lang="en-US" altLang="zh-CN" dirty="0"/>
              <a:t>simulans</a:t>
            </a:r>
            <a:r>
              <a:rPr lang="zh-CN" altLang="en-US" dirty="0"/>
              <a:t> </a:t>
            </a:r>
            <a:r>
              <a:rPr lang="en-US" altLang="zh-CN" dirty="0"/>
              <a:t>(</a:t>
            </a:r>
            <a:r>
              <a:rPr lang="en-GB" altLang="zh-CN" dirty="0"/>
              <a:t>materials/</a:t>
            </a:r>
            <a:r>
              <a:rPr lang="en-GB" altLang="zh-CN" dirty="0" err="1"/>
              <a:t>rec_map_slim.txt</a:t>
            </a:r>
            <a:r>
              <a:rPr lang="en-US" altLang="zh-CN" dirty="0"/>
              <a:t>)</a:t>
            </a:r>
          </a:p>
          <a:p>
            <a:endParaRPr lang="en-US" dirty="0"/>
          </a:p>
        </p:txBody>
      </p:sp>
      <p:sp>
        <p:nvSpPr>
          <p:cNvPr id="15" name="日期占位符 14">
            <a:extLst>
              <a:ext uri="{FF2B5EF4-FFF2-40B4-BE49-F238E27FC236}">
                <a16:creationId xmlns:a16="http://schemas.microsoft.com/office/drawing/2014/main" id="{8CE0BB7D-EF5E-20A6-7C2A-FA8F2BA56CC3}"/>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F998E032-0114-4C66-7545-D11A9079D920}"/>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333EA7EC-4AB4-DFF7-E5AB-87D6F03C8AFA}"/>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23</a:t>
            </a:fld>
            <a:endParaRPr lang="en-AT"/>
          </a:p>
        </p:txBody>
      </p:sp>
      <p:sp>
        <p:nvSpPr>
          <p:cNvPr id="8" name="文本框 7">
            <a:extLst>
              <a:ext uri="{FF2B5EF4-FFF2-40B4-BE49-F238E27FC236}">
                <a16:creationId xmlns:a16="http://schemas.microsoft.com/office/drawing/2014/main" id="{C619D35C-60E9-5D41-D415-7471D17B6727}"/>
              </a:ext>
            </a:extLst>
          </p:cNvPr>
          <p:cNvSpPr txBox="1"/>
          <p:nvPr/>
        </p:nvSpPr>
        <p:spPr>
          <a:xfrm>
            <a:off x="838200" y="5284642"/>
            <a:ext cx="9547698" cy="369332"/>
          </a:xfrm>
          <a:prstGeom prst="rect">
            <a:avLst/>
          </a:prstGeom>
          <a:solidFill>
            <a:schemeClr val="tx1"/>
          </a:solidFill>
        </p:spPr>
        <p:txBody>
          <a:bodyPr wrap="square">
            <a:spAutoFit/>
          </a:bodyPr>
          <a:lstStyle/>
          <a:p>
            <a:r>
              <a:rPr lang="en-GB" altLang="zh-CN" dirty="0">
                <a:solidFill>
                  <a:srgbClr val="F2F2F2"/>
                </a:solidFill>
                <a:effectLst/>
                <a:latin typeface="Menlo" panose="020B0609030804020204" pitchFamily="49" charset="0"/>
              </a:rPr>
              <a:t>slim -d "rep=1" 0</a:t>
            </a:r>
            <a:r>
              <a:rPr lang="en-US" altLang="zh-CN" dirty="0">
                <a:solidFill>
                  <a:srgbClr val="F2F2F2"/>
                </a:solidFill>
                <a:effectLst/>
                <a:latin typeface="Menlo" panose="020B0609030804020204" pitchFamily="49" charset="0"/>
              </a:rPr>
              <a:t>5qtl_ld</a:t>
            </a:r>
            <a:r>
              <a:rPr lang="en-GB" altLang="zh-CN" dirty="0">
                <a:solidFill>
                  <a:srgbClr val="F2F2F2"/>
                </a:solidFill>
                <a:effectLst/>
                <a:latin typeface="Menlo" panose="020B0609030804020204" pitchFamily="49" charset="0"/>
              </a:rPr>
              <a:t>.slim</a:t>
            </a:r>
          </a:p>
        </p:txBody>
      </p:sp>
    </p:spTree>
    <p:extLst>
      <p:ext uri="{BB962C8B-B14F-4D97-AF65-F5344CB8AC3E}">
        <p14:creationId xmlns:p14="http://schemas.microsoft.com/office/powerpoint/2010/main" val="325583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7414-99C4-9FC8-2A37-39A024C10E3A}"/>
              </a:ext>
            </a:extLst>
          </p:cNvPr>
          <p:cNvSpPr>
            <a:spLocks noGrp="1"/>
          </p:cNvSpPr>
          <p:nvPr>
            <p:ph type="title"/>
          </p:nvPr>
        </p:nvSpPr>
        <p:spPr>
          <a:xfrm>
            <a:off x="838200" y="365125"/>
            <a:ext cx="10515600" cy="1325563"/>
          </a:xfrm>
        </p:spPr>
        <p:txBody>
          <a:bodyPr/>
          <a:lstStyle/>
          <a:p>
            <a:r>
              <a:rPr lang="en-AT" dirty="0"/>
              <a:t>External resources</a:t>
            </a:r>
          </a:p>
        </p:txBody>
      </p:sp>
      <p:sp>
        <p:nvSpPr>
          <p:cNvPr id="3" name="Content Placeholder 2">
            <a:extLst>
              <a:ext uri="{FF2B5EF4-FFF2-40B4-BE49-F238E27FC236}">
                <a16:creationId xmlns:a16="http://schemas.microsoft.com/office/drawing/2014/main" id="{A7DBB01C-4849-B740-6FAD-FC8219F954B6}"/>
              </a:ext>
            </a:extLst>
          </p:cNvPr>
          <p:cNvSpPr>
            <a:spLocks noGrp="1"/>
          </p:cNvSpPr>
          <p:nvPr>
            <p:ph idx="1"/>
          </p:nvPr>
        </p:nvSpPr>
        <p:spPr>
          <a:xfrm>
            <a:off x="838200" y="1825625"/>
            <a:ext cx="10515600" cy="4351338"/>
          </a:xfrm>
        </p:spPr>
        <p:txBody>
          <a:bodyPr/>
          <a:lstStyle/>
          <a:p>
            <a:r>
              <a:rPr lang="en-AT" dirty="0"/>
              <a:t>SLiM Homepage:</a:t>
            </a:r>
          </a:p>
          <a:p>
            <a:pPr lvl="1"/>
            <a:r>
              <a:rPr lang="en-GB" dirty="0">
                <a:hlinkClick r:id="rId2"/>
              </a:rPr>
              <a:t>https://messerlab.org/slim/</a:t>
            </a:r>
            <a:endParaRPr lang="en-AT" dirty="0"/>
          </a:p>
          <a:p>
            <a:r>
              <a:rPr lang="en-AT" dirty="0"/>
              <a:t>SLiM Manual:</a:t>
            </a:r>
          </a:p>
          <a:p>
            <a:pPr lvl="1"/>
            <a:r>
              <a:rPr lang="en-GB" dirty="0">
                <a:hlinkClick r:id="rId3"/>
              </a:rPr>
              <a:t>https://github.com/MesserLab/SLiM/releases/download/v4.0.1/SLiM_Manual.pdf</a:t>
            </a:r>
            <a:endParaRPr lang="en-AT" dirty="0"/>
          </a:p>
          <a:p>
            <a:r>
              <a:rPr lang="en-AT" dirty="0"/>
              <a:t>SLiM workshop material:</a:t>
            </a:r>
          </a:p>
          <a:p>
            <a:pPr lvl="1"/>
            <a:r>
              <a:rPr lang="en-GB" dirty="0">
                <a:hlinkClick r:id="rId4"/>
              </a:rPr>
              <a:t>http://benhaller.com/workshops/workshops.html</a:t>
            </a:r>
            <a:endParaRPr lang="en-AT" dirty="0"/>
          </a:p>
          <a:p>
            <a:r>
              <a:rPr lang="en-AT" dirty="0"/>
              <a:t>Recipe inside SLiM GUI</a:t>
            </a:r>
          </a:p>
        </p:txBody>
      </p:sp>
      <p:sp>
        <p:nvSpPr>
          <p:cNvPr id="14" name="日期占位符 13">
            <a:extLst>
              <a:ext uri="{FF2B5EF4-FFF2-40B4-BE49-F238E27FC236}">
                <a16:creationId xmlns:a16="http://schemas.microsoft.com/office/drawing/2014/main" id="{CC31D290-838D-6267-CDAE-567109196FE8}"/>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ooter Placeholder 3">
            <a:extLst>
              <a:ext uri="{FF2B5EF4-FFF2-40B4-BE49-F238E27FC236}">
                <a16:creationId xmlns:a16="http://schemas.microsoft.com/office/drawing/2014/main" id="{D1A9FB0E-BFA6-B41F-BECC-B8CD002B2541}"/>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Slide Number Placeholder 4">
            <a:extLst>
              <a:ext uri="{FF2B5EF4-FFF2-40B4-BE49-F238E27FC236}">
                <a16:creationId xmlns:a16="http://schemas.microsoft.com/office/drawing/2014/main" id="{AB44A7F8-97AD-9F8C-AECC-6F8C4CC366B1}"/>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24</a:t>
            </a:fld>
            <a:endParaRPr lang="en-AT"/>
          </a:p>
        </p:txBody>
      </p:sp>
    </p:spTree>
    <p:extLst>
      <p:ext uri="{BB962C8B-B14F-4D97-AF65-F5344CB8AC3E}">
        <p14:creationId xmlns:p14="http://schemas.microsoft.com/office/powerpoint/2010/main" val="134464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D55BE-CE70-DB0A-2F39-F91EEDC58BB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89BB9CE-7365-EC85-8A17-7F5858349CBA}"/>
              </a:ext>
            </a:extLst>
          </p:cNvPr>
          <p:cNvSpPr>
            <a:spLocks noGrp="1"/>
          </p:cNvSpPr>
          <p:nvPr>
            <p:ph type="title"/>
          </p:nvPr>
        </p:nvSpPr>
        <p:spPr>
          <a:xfrm>
            <a:off x="838200" y="365125"/>
            <a:ext cx="10515600" cy="1325563"/>
          </a:xfrm>
        </p:spPr>
        <p:txBody>
          <a:bodyPr/>
          <a:lstStyle/>
          <a:p>
            <a:r>
              <a:rPr lang="en-US" altLang="zh-CN" dirty="0"/>
              <a:t>Overview</a:t>
            </a:r>
            <a:endParaRPr lang="en-US" dirty="0"/>
          </a:p>
        </p:txBody>
      </p:sp>
      <p:sp>
        <p:nvSpPr>
          <p:cNvPr id="15" name="日期占位符 14">
            <a:extLst>
              <a:ext uri="{FF2B5EF4-FFF2-40B4-BE49-F238E27FC236}">
                <a16:creationId xmlns:a16="http://schemas.microsoft.com/office/drawing/2014/main" id="{259C6642-D213-35A5-B03B-F1E228F88BEC}"/>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16" name="页脚占位符 15">
            <a:extLst>
              <a:ext uri="{FF2B5EF4-FFF2-40B4-BE49-F238E27FC236}">
                <a16:creationId xmlns:a16="http://schemas.microsoft.com/office/drawing/2014/main" id="{EB18445B-4016-8E22-6422-19A88C989D9E}"/>
              </a:ext>
            </a:extLst>
          </p:cNvPr>
          <p:cNvSpPr>
            <a:spLocks noGrp="1"/>
          </p:cNvSpPr>
          <p:nvPr>
            <p:ph type="ftr" sz="quarter" idx="11"/>
          </p:nvPr>
        </p:nvSpPr>
        <p:spPr>
          <a:xfrm>
            <a:off x="4038600" y="6356350"/>
            <a:ext cx="4114800" cy="365125"/>
          </a:xfrm>
        </p:spPr>
        <p:txBody>
          <a:bodyPr/>
          <a:lstStyle/>
          <a:p>
            <a:r>
              <a:rPr lang="en-US" altLang="zh-CN"/>
              <a:t>Qlife Quantitative Biology Winter School 2025</a:t>
            </a:r>
            <a:endParaRPr lang="en-US" altLang="zh-CN" dirty="0"/>
          </a:p>
        </p:txBody>
      </p:sp>
      <p:sp>
        <p:nvSpPr>
          <p:cNvPr id="7" name="灯片编号占位符 6">
            <a:extLst>
              <a:ext uri="{FF2B5EF4-FFF2-40B4-BE49-F238E27FC236}">
                <a16:creationId xmlns:a16="http://schemas.microsoft.com/office/drawing/2014/main" id="{04EBAE4F-8478-C06E-A797-562AFC56979B}"/>
              </a:ext>
            </a:extLst>
          </p:cNvPr>
          <p:cNvSpPr>
            <a:spLocks noGrp="1"/>
          </p:cNvSpPr>
          <p:nvPr>
            <p:ph type="sldNum" sz="quarter" idx="12"/>
          </p:nvPr>
        </p:nvSpPr>
        <p:spPr>
          <a:xfrm>
            <a:off x="8610600" y="6356350"/>
            <a:ext cx="2743200" cy="365125"/>
          </a:xfrm>
        </p:spPr>
        <p:txBody>
          <a:bodyPr/>
          <a:lstStyle/>
          <a:p>
            <a:fld id="{9A31E271-03AF-4B41-9610-D3284CBE8C5C}" type="slidenum">
              <a:rPr lang="en-US" smtClean="0"/>
              <a:pPr/>
              <a:t>25</a:t>
            </a:fld>
            <a:endParaRPr lang="en-US"/>
          </a:p>
        </p:txBody>
      </p:sp>
      <p:graphicFrame>
        <p:nvGraphicFramePr>
          <p:cNvPr id="10" name="图示 9">
            <a:extLst>
              <a:ext uri="{FF2B5EF4-FFF2-40B4-BE49-F238E27FC236}">
                <a16:creationId xmlns:a16="http://schemas.microsoft.com/office/drawing/2014/main" id="{5D53FA84-1F6C-1A39-381F-8C2E3AE3A0A0}"/>
              </a:ext>
            </a:extLst>
          </p:cNvPr>
          <p:cNvGraphicFramePr/>
          <p:nvPr>
            <p:extLst>
              <p:ext uri="{D42A27DB-BD31-4B8C-83A1-F6EECF244321}">
                <p14:modId xmlns:p14="http://schemas.microsoft.com/office/powerpoint/2010/main" val="3527148258"/>
              </p:ext>
            </p:extLst>
          </p:nvPr>
        </p:nvGraphicFramePr>
        <p:xfrm>
          <a:off x="503744" y="1380307"/>
          <a:ext cx="11520000" cy="486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a:extLst>
              <a:ext uri="{FF2B5EF4-FFF2-40B4-BE49-F238E27FC236}">
                <a16:creationId xmlns:a16="http://schemas.microsoft.com/office/drawing/2014/main" id="{2960F5EB-FB98-C15F-4887-1A1F05170884}"/>
              </a:ext>
            </a:extLst>
          </p:cNvPr>
          <p:cNvSpPr/>
          <p:nvPr/>
        </p:nvSpPr>
        <p:spPr>
          <a:xfrm>
            <a:off x="8920124" y="2492910"/>
            <a:ext cx="3019830" cy="3863440"/>
          </a:xfrm>
          <a:prstGeom prst="rect">
            <a:avLst/>
          </a:prstGeom>
          <a:noFill/>
          <a:ln w="381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525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B92FE-923D-7928-58B2-984BBE3D04B4}"/>
              </a:ext>
            </a:extLst>
          </p:cNvPr>
          <p:cNvSpPr>
            <a:spLocks noGrp="1"/>
          </p:cNvSpPr>
          <p:nvPr>
            <p:ph type="title"/>
          </p:nvPr>
        </p:nvSpPr>
        <p:spPr>
          <a:xfrm>
            <a:off x="838200" y="365125"/>
            <a:ext cx="10515600" cy="1325563"/>
          </a:xfrm>
        </p:spPr>
        <p:txBody>
          <a:bodyPr/>
          <a:lstStyle/>
          <a:p>
            <a:r>
              <a:rPr lang="en-US" altLang="zh-CN" dirty="0"/>
              <a:t>Bridging</a:t>
            </a:r>
            <a:r>
              <a:rPr lang="zh-CN" altLang="en-US" dirty="0"/>
              <a:t> </a:t>
            </a:r>
            <a:r>
              <a:rPr lang="en-US" altLang="zh-CN" dirty="0"/>
              <a:t>the</a:t>
            </a:r>
            <a:r>
              <a:rPr lang="zh-CN" altLang="en-US" dirty="0"/>
              <a:t> </a:t>
            </a:r>
            <a:r>
              <a:rPr lang="en-US" altLang="zh-CN" dirty="0"/>
              <a:t>empirical</a:t>
            </a:r>
            <a:r>
              <a:rPr lang="zh-CN" altLang="en-US" dirty="0"/>
              <a:t> </a:t>
            </a:r>
            <a:r>
              <a:rPr lang="en-US" altLang="zh-CN" dirty="0"/>
              <a:t>and</a:t>
            </a:r>
            <a:r>
              <a:rPr lang="zh-CN" altLang="en-US" dirty="0"/>
              <a:t> </a:t>
            </a:r>
            <a:r>
              <a:rPr lang="en-US" altLang="zh-CN" dirty="0"/>
              <a:t>simulation</a:t>
            </a:r>
            <a:endParaRPr lang="en-US" dirty="0"/>
          </a:p>
        </p:txBody>
      </p:sp>
      <p:sp>
        <p:nvSpPr>
          <p:cNvPr id="3" name="内容占位符 2">
            <a:extLst>
              <a:ext uri="{FF2B5EF4-FFF2-40B4-BE49-F238E27FC236}">
                <a16:creationId xmlns:a16="http://schemas.microsoft.com/office/drawing/2014/main" id="{E4F8958C-E8D7-9513-5225-6665BCB9CC5E}"/>
              </a:ext>
            </a:extLst>
          </p:cNvPr>
          <p:cNvSpPr>
            <a:spLocks noGrp="1"/>
          </p:cNvSpPr>
          <p:nvPr>
            <p:ph idx="1"/>
          </p:nvPr>
        </p:nvSpPr>
        <p:spPr>
          <a:xfrm>
            <a:off x="838200" y="1825625"/>
            <a:ext cx="10515600" cy="4351338"/>
          </a:xfrm>
        </p:spPr>
        <p:txBody>
          <a:bodyPr/>
          <a:lstStyle/>
          <a:p>
            <a:r>
              <a:rPr lang="en-US" altLang="zh-CN" dirty="0"/>
              <a:t>Which</a:t>
            </a:r>
            <a:r>
              <a:rPr lang="zh-CN" altLang="en-US" dirty="0"/>
              <a:t> </a:t>
            </a:r>
            <a:r>
              <a:rPr lang="en-US" altLang="zh-CN" dirty="0"/>
              <a:t>models</a:t>
            </a:r>
            <a:r>
              <a:rPr lang="zh-CN" altLang="en-US" dirty="0"/>
              <a:t> </a:t>
            </a:r>
            <a:r>
              <a:rPr lang="en-US" altLang="zh-CN" dirty="0"/>
              <a:t>fits</a:t>
            </a:r>
            <a:r>
              <a:rPr lang="zh-CN" altLang="en-US" dirty="0"/>
              <a:t> </a:t>
            </a:r>
            <a:r>
              <a:rPr lang="en-US" altLang="zh-CN" dirty="0"/>
              <a:t>the</a:t>
            </a:r>
            <a:r>
              <a:rPr lang="zh-CN" altLang="en-US" dirty="0"/>
              <a:t> </a:t>
            </a:r>
            <a:r>
              <a:rPr lang="en-US" altLang="zh-CN" dirty="0"/>
              <a:t>empirical</a:t>
            </a:r>
            <a:r>
              <a:rPr lang="zh-CN" altLang="en-US" dirty="0"/>
              <a:t> </a:t>
            </a:r>
            <a:r>
              <a:rPr lang="en-US" altLang="zh-CN" dirty="0"/>
              <a:t>data</a:t>
            </a:r>
            <a:r>
              <a:rPr lang="zh-CN" altLang="en-US" dirty="0"/>
              <a:t> </a:t>
            </a:r>
            <a:r>
              <a:rPr lang="en-US" altLang="zh-CN" dirty="0"/>
              <a:t>best?</a:t>
            </a:r>
          </a:p>
          <a:p>
            <a:r>
              <a:rPr lang="en-US" altLang="zh-CN" dirty="0"/>
              <a:t>Jaccard</a:t>
            </a:r>
            <a:r>
              <a:rPr lang="zh-CN" altLang="en-US" dirty="0"/>
              <a:t> </a:t>
            </a:r>
            <a:r>
              <a:rPr lang="en-US" altLang="zh-CN" dirty="0"/>
              <a:t>index</a:t>
            </a:r>
            <a:r>
              <a:rPr lang="zh-CN" altLang="en-US" dirty="0"/>
              <a:t> </a:t>
            </a:r>
            <a:r>
              <a:rPr lang="en-US" altLang="zh-CN" dirty="0"/>
              <a:t>between</a:t>
            </a:r>
            <a:r>
              <a:rPr lang="zh-CN" altLang="en-US" dirty="0"/>
              <a:t> </a:t>
            </a:r>
            <a:r>
              <a:rPr lang="en-US" altLang="zh-CN" dirty="0"/>
              <a:t>biological</a:t>
            </a:r>
            <a:r>
              <a:rPr lang="zh-CN" altLang="en-US" dirty="0"/>
              <a:t> </a:t>
            </a:r>
            <a:r>
              <a:rPr lang="en-US" altLang="zh-CN" dirty="0"/>
              <a:t>replicates</a:t>
            </a:r>
          </a:p>
          <a:p>
            <a:pPr lvl="1"/>
            <a:r>
              <a:rPr lang="en-US" altLang="zh-CN" dirty="0"/>
              <a:t>Measurement</a:t>
            </a:r>
            <a:r>
              <a:rPr lang="zh-CN" altLang="en-US" dirty="0"/>
              <a:t> </a:t>
            </a:r>
            <a:r>
              <a:rPr lang="en-US" altLang="zh-CN" dirty="0"/>
              <a:t>of</a:t>
            </a:r>
            <a:r>
              <a:rPr lang="zh-CN" altLang="en-US" dirty="0"/>
              <a:t> </a:t>
            </a:r>
            <a:r>
              <a:rPr lang="en-US" altLang="zh-CN" dirty="0"/>
              <a:t>parallelism</a:t>
            </a:r>
            <a:endParaRPr lang="en-US" dirty="0"/>
          </a:p>
        </p:txBody>
      </p:sp>
      <p:sp>
        <p:nvSpPr>
          <p:cNvPr id="15" name="日期占位符 14">
            <a:extLst>
              <a:ext uri="{FF2B5EF4-FFF2-40B4-BE49-F238E27FC236}">
                <a16:creationId xmlns:a16="http://schemas.microsoft.com/office/drawing/2014/main" id="{EE218732-91F0-6B28-5D94-6F292649EFEA}"/>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2CF32ED8-8C31-20DF-C6BF-670D34CCAD52}"/>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9AC282AC-6741-F792-3A8B-A5CF7E56EFAD}"/>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26</a:t>
            </a:fld>
            <a:endParaRPr lang="en-AT"/>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306A836-D698-568E-BA71-4A226029A016}"/>
                  </a:ext>
                </a:extLst>
              </p:cNvPr>
              <p:cNvSpPr txBox="1"/>
              <p:nvPr/>
            </p:nvSpPr>
            <p:spPr>
              <a:xfrm>
                <a:off x="7884471" y="3429000"/>
                <a:ext cx="3255383" cy="5657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J</m:t>
                      </m:r>
                      <m:r>
                        <a:rPr lang="en-US" altLang="zh-CN" b="0" i="1" smtClean="0">
                          <a:latin typeface="Cambria Math" panose="02040503050406030204" pitchFamily="18" charset="0"/>
                        </a:rPr>
                        <m:t>𝑎𝑐𝑐𝑎𝑟𝑑</m:t>
                      </m:r>
                      <m:r>
                        <a:rPr lang="zh-CN" altLang="en-US" b="0" i="1" smtClean="0">
                          <a:latin typeface="Cambria Math" panose="02040503050406030204" pitchFamily="18" charset="0"/>
                        </a:rPr>
                        <m:t> </m:t>
                      </m:r>
                      <m:r>
                        <a:rPr lang="en-US" altLang="zh-CN" b="0" i="1" smtClean="0">
                          <a:latin typeface="Cambria Math" panose="02040503050406030204" pitchFamily="18" charset="0"/>
                        </a:rPr>
                        <m:t>𝑖𝑛𝑑𝑒𝑥</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𝐴</m:t>
                          </m:r>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𝐵</m:t>
                              </m:r>
                            </m:e>
                          </m:nary>
                        </m:num>
                        <m:den>
                          <m:r>
                            <a:rPr lang="en-US" altLang="zh-CN" b="0" i="1" smtClean="0">
                              <a:latin typeface="Cambria Math" panose="02040503050406030204" pitchFamily="18" charset="0"/>
                            </a:rPr>
                            <m:t>𝐴</m:t>
                          </m:r>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𝐵</m:t>
                              </m:r>
                            </m:e>
                          </m:nary>
                        </m:den>
                      </m:f>
                      <m:r>
                        <a:rPr lang="zh-CN" altLang="en-US" b="0" i="1" smtClean="0">
                          <a:latin typeface="Cambria Math" panose="02040503050406030204" pitchFamily="18" charset="0"/>
                        </a:rPr>
                        <m:t> </m:t>
                      </m:r>
                    </m:oMath>
                  </m:oMathPara>
                </a14:m>
                <a:endParaRPr lang="en-US" dirty="0"/>
              </a:p>
            </p:txBody>
          </p:sp>
        </mc:Choice>
        <mc:Fallback xmlns="">
          <p:sp>
            <p:nvSpPr>
              <p:cNvPr id="6" name="文本框 5">
                <a:extLst>
                  <a:ext uri="{FF2B5EF4-FFF2-40B4-BE49-F238E27FC236}">
                    <a16:creationId xmlns:a16="http://schemas.microsoft.com/office/drawing/2014/main" id="{5306A836-D698-568E-BA71-4A226029A016}"/>
                  </a:ext>
                </a:extLst>
              </p:cNvPr>
              <p:cNvSpPr txBox="1">
                <a:spLocks noRot="1" noChangeAspect="1" noMove="1" noResize="1" noEditPoints="1" noAdjustHandles="1" noChangeArrowheads="1" noChangeShapeType="1" noTextEdit="1"/>
              </p:cNvSpPr>
              <p:nvPr/>
            </p:nvSpPr>
            <p:spPr>
              <a:xfrm>
                <a:off x="7884471" y="3429000"/>
                <a:ext cx="3255383" cy="565732"/>
              </a:xfrm>
              <a:prstGeom prst="rect">
                <a:avLst/>
              </a:prstGeom>
              <a:blipFill>
                <a:blip r:embed="rId2"/>
                <a:stretch>
                  <a:fillRect t="-75556" b="-102222"/>
                </a:stretch>
              </a:blipFill>
            </p:spPr>
            <p:txBody>
              <a:bodyPr/>
              <a:lstStyle/>
              <a:p>
                <a:r>
                  <a:rPr lang="en-US">
                    <a:noFill/>
                  </a:rPr>
                  <a:t> </a:t>
                </a:r>
              </a:p>
            </p:txBody>
          </p:sp>
        </mc:Fallback>
      </mc:AlternateContent>
      <p:grpSp>
        <p:nvGrpSpPr>
          <p:cNvPr id="10" name="组合 9">
            <a:extLst>
              <a:ext uri="{FF2B5EF4-FFF2-40B4-BE49-F238E27FC236}">
                <a16:creationId xmlns:a16="http://schemas.microsoft.com/office/drawing/2014/main" id="{93EAF0D2-4053-5797-4A10-D82BDFF0B63D}"/>
              </a:ext>
            </a:extLst>
          </p:cNvPr>
          <p:cNvGrpSpPr/>
          <p:nvPr/>
        </p:nvGrpSpPr>
        <p:grpSpPr>
          <a:xfrm>
            <a:off x="7947877" y="1523783"/>
            <a:ext cx="2303253" cy="1570008"/>
            <a:chOff x="7534638" y="4606955"/>
            <a:chExt cx="2303253" cy="1570008"/>
          </a:xfrm>
        </p:grpSpPr>
        <p:sp>
          <p:nvSpPr>
            <p:cNvPr id="7" name="椭圆 6">
              <a:extLst>
                <a:ext uri="{FF2B5EF4-FFF2-40B4-BE49-F238E27FC236}">
                  <a16:creationId xmlns:a16="http://schemas.microsoft.com/office/drawing/2014/main" id="{4AB1D799-2B57-C449-E590-DA8BA1357105}"/>
                </a:ext>
              </a:extLst>
            </p:cNvPr>
            <p:cNvSpPr/>
            <p:nvPr/>
          </p:nvSpPr>
          <p:spPr>
            <a:xfrm>
              <a:off x="7534638" y="4606955"/>
              <a:ext cx="1535502" cy="1570008"/>
            </a:xfrm>
            <a:prstGeom prst="ellipse">
              <a:avLst/>
            </a:prstGeom>
            <a:solidFill>
              <a:srgbClr val="00B0F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椭圆 7">
              <a:extLst>
                <a:ext uri="{FF2B5EF4-FFF2-40B4-BE49-F238E27FC236}">
                  <a16:creationId xmlns:a16="http://schemas.microsoft.com/office/drawing/2014/main" id="{FAF727A4-AF32-3C4D-A34B-2A1C8AE32C8C}"/>
                </a:ext>
              </a:extLst>
            </p:cNvPr>
            <p:cNvSpPr/>
            <p:nvPr/>
          </p:nvSpPr>
          <p:spPr>
            <a:xfrm>
              <a:off x="8302389" y="4606955"/>
              <a:ext cx="1535502" cy="1570008"/>
            </a:xfrm>
            <a:prstGeom prst="ellipse">
              <a:avLst/>
            </a:prstGeom>
            <a:solidFill>
              <a:srgbClr val="FFC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文本框 8">
            <a:extLst>
              <a:ext uri="{FF2B5EF4-FFF2-40B4-BE49-F238E27FC236}">
                <a16:creationId xmlns:a16="http://schemas.microsoft.com/office/drawing/2014/main" id="{06F46D9C-6A0B-E461-B03C-635AAA0311C7}"/>
              </a:ext>
            </a:extLst>
          </p:cNvPr>
          <p:cNvSpPr txBox="1"/>
          <p:nvPr/>
        </p:nvSpPr>
        <p:spPr>
          <a:xfrm>
            <a:off x="821056" y="4174119"/>
            <a:ext cx="11534229"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Detect</a:t>
            </a:r>
            <a:r>
              <a:rPr lang="zh-CN" altLang="en-US" sz="2400" dirty="0"/>
              <a:t> </a:t>
            </a:r>
            <a:r>
              <a:rPr lang="en-US" altLang="zh-CN" sz="2400" dirty="0"/>
              <a:t>SNPs</a:t>
            </a:r>
            <a:r>
              <a:rPr lang="zh-CN" altLang="en-US" sz="2400" dirty="0"/>
              <a:t> </a:t>
            </a:r>
            <a:r>
              <a:rPr lang="en-US" altLang="zh-CN" sz="2400" dirty="0"/>
              <a:t>responding</a:t>
            </a:r>
            <a:r>
              <a:rPr lang="zh-CN" altLang="en-US" sz="2400" dirty="0"/>
              <a:t> </a:t>
            </a:r>
            <a:r>
              <a:rPr lang="en-US" altLang="zh-CN" sz="2400" dirty="0"/>
              <a:t>to</a:t>
            </a:r>
            <a:r>
              <a:rPr lang="zh-CN" altLang="en-US" sz="2400" dirty="0"/>
              <a:t> </a:t>
            </a:r>
            <a:r>
              <a:rPr lang="en-US" altLang="zh-CN" sz="2400" dirty="0"/>
              <a:t>selection</a:t>
            </a:r>
            <a:r>
              <a:rPr lang="zh-CN" altLang="en-US" sz="2400" dirty="0"/>
              <a:t> </a:t>
            </a:r>
            <a:r>
              <a:rPr lang="en-US" altLang="zh-CN" sz="2400" dirty="0"/>
              <a:t>in</a:t>
            </a:r>
            <a:r>
              <a:rPr lang="zh-CN" altLang="en-US" sz="2400" dirty="0"/>
              <a:t> </a:t>
            </a:r>
            <a:r>
              <a:rPr lang="en-US" altLang="zh-CN" sz="2400" dirty="0"/>
              <a:t>each</a:t>
            </a:r>
            <a:r>
              <a:rPr lang="zh-CN" altLang="en-US" sz="2400" dirty="0"/>
              <a:t> </a:t>
            </a:r>
            <a:r>
              <a:rPr lang="en-US" altLang="zh-CN" sz="2400" dirty="0"/>
              <a:t>replicate</a:t>
            </a:r>
          </a:p>
          <a:p>
            <a:pPr marL="742950" lvl="1" indent="-285750">
              <a:buFont typeface="Arial" panose="020B0604020202020204" pitchFamily="34" charset="0"/>
              <a:buChar char="•"/>
            </a:pPr>
            <a:r>
              <a:rPr lang="en-US" altLang="zh-CN" sz="2400" dirty="0"/>
              <a:t>e.g.</a:t>
            </a:r>
            <a:r>
              <a:rPr lang="zh-CN" altLang="en-US" sz="2400" dirty="0"/>
              <a:t> </a:t>
            </a:r>
            <a:r>
              <a:rPr lang="en-US" altLang="zh-CN" sz="2400" dirty="0"/>
              <a:t>allele</a:t>
            </a:r>
            <a:r>
              <a:rPr lang="zh-CN" altLang="en-US" sz="2400" dirty="0"/>
              <a:t> </a:t>
            </a:r>
            <a:r>
              <a:rPr lang="en-US" altLang="zh-CN" sz="2400" dirty="0"/>
              <a:t>frequency</a:t>
            </a:r>
            <a:r>
              <a:rPr lang="zh-CN" altLang="en-US" sz="2400" dirty="0"/>
              <a:t> </a:t>
            </a:r>
            <a:r>
              <a:rPr lang="en-US" altLang="zh-CN" sz="2400" dirty="0"/>
              <a:t>larger</a:t>
            </a:r>
            <a:r>
              <a:rPr lang="zh-CN" altLang="en-US" sz="2400" dirty="0"/>
              <a:t> </a:t>
            </a:r>
            <a:r>
              <a:rPr lang="en-US" altLang="zh-CN" sz="2400" dirty="0"/>
              <a:t>than</a:t>
            </a:r>
            <a:r>
              <a:rPr lang="zh-CN" altLang="en-US" sz="2400" dirty="0"/>
              <a:t> </a:t>
            </a:r>
            <a:r>
              <a:rPr lang="en-US" altLang="zh-CN" sz="2400" dirty="0"/>
              <a:t>0.1</a:t>
            </a:r>
          </a:p>
          <a:p>
            <a:pPr marL="285750" indent="-285750">
              <a:buFont typeface="Arial" panose="020B0604020202020204" pitchFamily="34" charset="0"/>
              <a:buChar char="•"/>
            </a:pPr>
            <a:r>
              <a:rPr lang="en-US" altLang="zh-CN" sz="2400" dirty="0"/>
              <a:t>Estimate</a:t>
            </a:r>
            <a:r>
              <a:rPr lang="zh-CN" altLang="en-US" sz="2400" dirty="0"/>
              <a:t> </a:t>
            </a:r>
            <a:r>
              <a:rPr lang="en-US" altLang="zh-CN" sz="2400" dirty="0"/>
              <a:t>Jaccard</a:t>
            </a:r>
            <a:r>
              <a:rPr lang="zh-CN" altLang="en-US" sz="2400" dirty="0"/>
              <a:t> </a:t>
            </a:r>
            <a:r>
              <a:rPr lang="en-US" altLang="zh-CN" sz="2400" dirty="0"/>
              <a:t>index</a:t>
            </a:r>
            <a:r>
              <a:rPr lang="zh-CN" altLang="en-US" sz="2400" dirty="0"/>
              <a:t> </a:t>
            </a:r>
            <a:r>
              <a:rPr lang="en-US" altLang="zh-CN" sz="2400" dirty="0"/>
              <a:t>between</a:t>
            </a:r>
            <a:r>
              <a:rPr lang="zh-CN" altLang="en-US" sz="2400" dirty="0"/>
              <a:t> </a:t>
            </a:r>
            <a:r>
              <a:rPr lang="en-US" altLang="zh-CN" sz="2400" dirty="0"/>
              <a:t>replicates</a:t>
            </a:r>
            <a:r>
              <a:rPr lang="zh-CN" altLang="en-US" sz="2400" dirty="0"/>
              <a:t> </a:t>
            </a:r>
            <a:r>
              <a:rPr lang="en-US" altLang="zh-CN" sz="2400" dirty="0"/>
              <a:t>within</a:t>
            </a:r>
            <a:r>
              <a:rPr lang="zh-CN" altLang="en-US" sz="2400" dirty="0"/>
              <a:t> </a:t>
            </a:r>
            <a:r>
              <a:rPr lang="en-US" altLang="zh-CN" sz="2400" dirty="0"/>
              <a:t>each</a:t>
            </a:r>
            <a:r>
              <a:rPr lang="zh-CN" altLang="en-US" sz="2400" dirty="0"/>
              <a:t> </a:t>
            </a:r>
            <a:r>
              <a:rPr lang="en-US" altLang="zh-CN" sz="2400" dirty="0"/>
              <a:t>model</a:t>
            </a:r>
          </a:p>
          <a:p>
            <a:pPr marL="285750" indent="-285750">
              <a:buFont typeface="Arial" panose="020B0604020202020204" pitchFamily="34" charset="0"/>
              <a:buChar char="•"/>
            </a:pPr>
            <a:r>
              <a:rPr lang="en-US" altLang="zh-CN" sz="2400" dirty="0"/>
              <a:t>Compare</a:t>
            </a:r>
            <a:r>
              <a:rPr lang="zh-CN" altLang="en-US" sz="2400" dirty="0"/>
              <a:t> </a:t>
            </a:r>
            <a:r>
              <a:rPr lang="en-US" altLang="zh-CN" sz="2400" dirty="0"/>
              <a:t>the</a:t>
            </a:r>
            <a:r>
              <a:rPr lang="zh-CN" altLang="en-US" sz="2400" dirty="0"/>
              <a:t> </a:t>
            </a:r>
            <a:r>
              <a:rPr lang="en-US" altLang="zh-CN" sz="2400" dirty="0"/>
              <a:t>Jaccard</a:t>
            </a:r>
            <a:r>
              <a:rPr lang="zh-CN" altLang="en-US" sz="2400" dirty="0"/>
              <a:t> </a:t>
            </a:r>
            <a:r>
              <a:rPr lang="en-US" altLang="zh-CN" sz="2400" dirty="0"/>
              <a:t>index</a:t>
            </a:r>
            <a:r>
              <a:rPr lang="zh-CN" altLang="en-US" sz="2400" dirty="0"/>
              <a:t> </a:t>
            </a:r>
            <a:r>
              <a:rPr lang="en-US" altLang="zh-CN" sz="2400" dirty="0"/>
              <a:t>between</a:t>
            </a:r>
            <a:r>
              <a:rPr lang="zh-CN" altLang="en-US" sz="2400" dirty="0"/>
              <a:t> </a:t>
            </a:r>
            <a:r>
              <a:rPr lang="en-US" altLang="zh-CN" sz="2400" dirty="0"/>
              <a:t>models</a:t>
            </a:r>
            <a:endParaRPr lang="en-US" sz="2400" dirty="0"/>
          </a:p>
        </p:txBody>
      </p:sp>
    </p:spTree>
    <p:extLst>
      <p:ext uri="{BB962C8B-B14F-4D97-AF65-F5344CB8AC3E}">
        <p14:creationId xmlns:p14="http://schemas.microsoft.com/office/powerpoint/2010/main" val="3607054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D9E20-6116-996F-8B71-FC1F202FCA4D}"/>
              </a:ext>
            </a:extLst>
          </p:cNvPr>
          <p:cNvSpPr>
            <a:spLocks noGrp="1"/>
          </p:cNvSpPr>
          <p:nvPr>
            <p:ph type="title"/>
          </p:nvPr>
        </p:nvSpPr>
        <p:spPr/>
        <p:txBody>
          <a:bodyPr/>
          <a:lstStyle/>
          <a:p>
            <a:r>
              <a:rPr lang="en-US" altLang="zh-CN" dirty="0"/>
              <a:t>Jaccard</a:t>
            </a:r>
            <a:r>
              <a:rPr lang="zh-CN" altLang="en-US" dirty="0"/>
              <a:t> </a:t>
            </a:r>
            <a:r>
              <a:rPr lang="en-US" altLang="zh-CN" dirty="0"/>
              <a:t>index</a:t>
            </a:r>
            <a:endParaRPr lang="en-US" dirty="0"/>
          </a:p>
        </p:txBody>
      </p:sp>
      <p:sp>
        <p:nvSpPr>
          <p:cNvPr id="4" name="日期占位符 3">
            <a:extLst>
              <a:ext uri="{FF2B5EF4-FFF2-40B4-BE49-F238E27FC236}">
                <a16:creationId xmlns:a16="http://schemas.microsoft.com/office/drawing/2014/main" id="{73A95C97-6515-630C-2684-01A812260048}"/>
              </a:ext>
            </a:extLst>
          </p:cNvPr>
          <p:cNvSpPr>
            <a:spLocks noGrp="1"/>
          </p:cNvSpPr>
          <p:nvPr>
            <p:ph type="dt" sz="half" idx="10"/>
          </p:nvPr>
        </p:nvSpPr>
        <p:spPr/>
        <p:txBody>
          <a:bodyPr/>
          <a:lstStyle/>
          <a:p>
            <a:r>
              <a:rPr lang="en-US" altLang="zh-CN"/>
              <a:t>2025/03/11</a:t>
            </a:r>
            <a:endParaRPr lang="en-US" dirty="0"/>
          </a:p>
        </p:txBody>
      </p:sp>
      <p:sp>
        <p:nvSpPr>
          <p:cNvPr id="5" name="页脚占位符 4">
            <a:extLst>
              <a:ext uri="{FF2B5EF4-FFF2-40B4-BE49-F238E27FC236}">
                <a16:creationId xmlns:a16="http://schemas.microsoft.com/office/drawing/2014/main" id="{E6BB2082-5C11-AA69-5A97-8FEEC5E7D835}"/>
              </a:ext>
            </a:extLst>
          </p:cNvPr>
          <p:cNvSpPr>
            <a:spLocks noGrp="1"/>
          </p:cNvSpPr>
          <p:nvPr>
            <p:ph type="ftr" sz="quarter" idx="11"/>
          </p:nvPr>
        </p:nvSpPr>
        <p:spPr/>
        <p:txBody>
          <a:bodyPr/>
          <a:lstStyle/>
          <a:p>
            <a:r>
              <a:rPr lang="en-US" altLang="zh-CN"/>
              <a:t>Qlife Quantitative Biology Winter School 2025</a:t>
            </a:r>
            <a:endParaRPr lang="en-US" altLang="zh-CN" dirty="0"/>
          </a:p>
        </p:txBody>
      </p:sp>
      <p:sp>
        <p:nvSpPr>
          <p:cNvPr id="6" name="灯片编号占位符 5">
            <a:extLst>
              <a:ext uri="{FF2B5EF4-FFF2-40B4-BE49-F238E27FC236}">
                <a16:creationId xmlns:a16="http://schemas.microsoft.com/office/drawing/2014/main" id="{7F19BD22-1E46-5FAF-55B1-BFD43E8BC365}"/>
              </a:ext>
            </a:extLst>
          </p:cNvPr>
          <p:cNvSpPr>
            <a:spLocks noGrp="1"/>
          </p:cNvSpPr>
          <p:nvPr>
            <p:ph type="sldNum" sz="quarter" idx="12"/>
          </p:nvPr>
        </p:nvSpPr>
        <p:spPr/>
        <p:txBody>
          <a:bodyPr/>
          <a:lstStyle/>
          <a:p>
            <a:fld id="{0021E6E2-482A-0F40-AF46-CE86DA92B7F7}" type="slidenum">
              <a:rPr lang="en-AT" smtClean="0"/>
              <a:t>27</a:t>
            </a:fld>
            <a:endParaRPr lang="en-AT"/>
          </a:p>
        </p:txBody>
      </p:sp>
      <p:pic>
        <p:nvPicPr>
          <p:cNvPr id="7" name="图片 6">
            <a:extLst>
              <a:ext uri="{FF2B5EF4-FFF2-40B4-BE49-F238E27FC236}">
                <a16:creationId xmlns:a16="http://schemas.microsoft.com/office/drawing/2014/main" id="{159AE793-A8D2-DA64-3286-AAA40C464100}"/>
              </a:ext>
            </a:extLst>
          </p:cNvPr>
          <p:cNvPicPr>
            <a:picLocks noChangeAspect="1"/>
          </p:cNvPicPr>
          <p:nvPr/>
        </p:nvPicPr>
        <p:blipFill>
          <a:blip r:embed="rId2"/>
          <a:srcRect l="5338" t="54615"/>
          <a:stretch/>
        </p:blipFill>
        <p:spPr>
          <a:xfrm>
            <a:off x="5551933" y="1678232"/>
            <a:ext cx="5801867" cy="3112477"/>
          </a:xfrm>
          <a:prstGeom prst="rect">
            <a:avLst/>
          </a:prstGeom>
        </p:spPr>
      </p:pic>
    </p:spTree>
    <p:extLst>
      <p:ext uri="{BB962C8B-B14F-4D97-AF65-F5344CB8AC3E}">
        <p14:creationId xmlns:p14="http://schemas.microsoft.com/office/powerpoint/2010/main" val="4068655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38F796-73B1-2A6D-FC60-73E756FB4FCC}"/>
              </a:ext>
            </a:extLst>
          </p:cNvPr>
          <p:cNvSpPr>
            <a:spLocks noGrp="1"/>
          </p:cNvSpPr>
          <p:nvPr>
            <p:ph type="title"/>
          </p:nvPr>
        </p:nvSpPr>
        <p:spPr>
          <a:xfrm>
            <a:off x="831850" y="1709738"/>
            <a:ext cx="10515600" cy="2852737"/>
          </a:xfrm>
        </p:spPr>
        <p:txBody>
          <a:bodyPr/>
          <a:lstStyle/>
          <a:p>
            <a:r>
              <a:rPr lang="en-US" dirty="0"/>
              <a:t>Hope you had fun!</a:t>
            </a:r>
          </a:p>
        </p:txBody>
      </p:sp>
      <p:sp>
        <p:nvSpPr>
          <p:cNvPr id="3" name="Textplatzhalter 2">
            <a:extLst>
              <a:ext uri="{FF2B5EF4-FFF2-40B4-BE49-F238E27FC236}">
                <a16:creationId xmlns:a16="http://schemas.microsoft.com/office/drawing/2014/main" id="{D89D323B-18E5-6F76-645D-B6643EBACB06}"/>
              </a:ext>
            </a:extLst>
          </p:cNvPr>
          <p:cNvSpPr>
            <a:spLocks noGrp="1"/>
          </p:cNvSpPr>
          <p:nvPr>
            <p:ph type="body" idx="1"/>
          </p:nvPr>
        </p:nvSpPr>
        <p:spPr>
          <a:xfrm>
            <a:off x="831850" y="4589463"/>
            <a:ext cx="10515600" cy="1500187"/>
          </a:xfrm>
        </p:spPr>
        <p:txBody>
          <a:bodyPr>
            <a:normAutofit/>
          </a:bodyPr>
          <a:lstStyle/>
          <a:p>
            <a:r>
              <a:rPr lang="en-US" dirty="0"/>
              <a:t>Any questions?</a:t>
            </a:r>
          </a:p>
        </p:txBody>
      </p:sp>
      <p:sp>
        <p:nvSpPr>
          <p:cNvPr id="14" name="日期占位符 13">
            <a:extLst>
              <a:ext uri="{FF2B5EF4-FFF2-40B4-BE49-F238E27FC236}">
                <a16:creationId xmlns:a16="http://schemas.microsoft.com/office/drawing/2014/main" id="{D09AF660-7C33-A9AB-ABD7-6F7BC5200529}"/>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604FCE67-B903-EC08-DD3E-997159D8622D}"/>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6D149D49-472D-A5B2-C0A6-FD230E243830}"/>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28</a:t>
            </a:fld>
            <a:endParaRPr lang="en-AT"/>
          </a:p>
        </p:txBody>
      </p:sp>
    </p:spTree>
    <p:extLst>
      <p:ext uri="{BB962C8B-B14F-4D97-AF65-F5344CB8AC3E}">
        <p14:creationId xmlns:p14="http://schemas.microsoft.com/office/powerpoint/2010/main" val="496368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AECE76F-E662-CA9B-22D6-96EF0AB2000D}"/>
              </a:ext>
            </a:extLst>
          </p:cNvPr>
          <p:cNvSpPr>
            <a:spLocks noGrp="1"/>
          </p:cNvSpPr>
          <p:nvPr>
            <p:ph type="title"/>
          </p:nvPr>
        </p:nvSpPr>
        <p:spPr>
          <a:xfrm>
            <a:off x="838200" y="365125"/>
            <a:ext cx="10515600" cy="1325563"/>
          </a:xfrm>
        </p:spPr>
        <p:txBody>
          <a:bodyPr/>
          <a:lstStyle/>
          <a:p>
            <a:r>
              <a:rPr lang="en-US" dirty="0"/>
              <a:t>Natural Selection</a:t>
            </a:r>
          </a:p>
        </p:txBody>
      </p:sp>
      <p:sp>
        <p:nvSpPr>
          <p:cNvPr id="7" name="Inhaltsplatzhalter 6">
            <a:extLst>
              <a:ext uri="{FF2B5EF4-FFF2-40B4-BE49-F238E27FC236}">
                <a16:creationId xmlns:a16="http://schemas.microsoft.com/office/drawing/2014/main" id="{EDA73E81-04E7-DA99-7A9A-D1EE5258775E}"/>
              </a:ext>
            </a:extLst>
          </p:cNvPr>
          <p:cNvSpPr>
            <a:spLocks noGrp="1"/>
          </p:cNvSpPr>
          <p:nvPr>
            <p:ph idx="1"/>
          </p:nvPr>
        </p:nvSpPr>
        <p:spPr>
          <a:xfrm>
            <a:off x="838200" y="1825625"/>
            <a:ext cx="10515600" cy="4351338"/>
          </a:xfrm>
        </p:spPr>
        <p:txBody>
          <a:bodyPr>
            <a:normAutofit/>
          </a:bodyPr>
          <a:lstStyle/>
          <a:p>
            <a:r>
              <a:rPr lang="en-US" dirty="0"/>
              <a:t>Selection acts on phenotypes, mostly not on a single locus:</a:t>
            </a:r>
          </a:p>
          <a:p>
            <a:pPr lvl="1"/>
            <a:r>
              <a:rPr lang="en-US" dirty="0"/>
              <a:t>✓ Certain genotype with higher fecundity is fitter than ones with lower fecundity</a:t>
            </a:r>
          </a:p>
          <a:p>
            <a:pPr lvl="1"/>
            <a:r>
              <a:rPr lang="en-US" dirty="0"/>
              <a:t>✗ AA on rs12345678 is fitter than Aa</a:t>
            </a:r>
          </a:p>
          <a:p>
            <a:r>
              <a:rPr lang="en-US" dirty="0"/>
              <a:t>Combining all loci together =&gt; phenotype of an individual</a:t>
            </a:r>
          </a:p>
          <a:p>
            <a:r>
              <a:rPr lang="en-US" dirty="0"/>
              <a:t>Quantitative models of selection:</a:t>
            </a:r>
          </a:p>
          <a:p>
            <a:pPr lvl="1"/>
            <a:r>
              <a:rPr lang="en-US" dirty="0"/>
              <a:t>Fitness functions that define the relationship between phenotype and fitness:</a:t>
            </a:r>
          </a:p>
          <a:p>
            <a:pPr lvl="2"/>
            <a:r>
              <a:rPr lang="en-US" dirty="0"/>
              <a:t>Directional selection</a:t>
            </a:r>
          </a:p>
          <a:p>
            <a:pPr lvl="2"/>
            <a:r>
              <a:rPr lang="en-US" dirty="0"/>
              <a:t>Diversifying selection </a:t>
            </a:r>
          </a:p>
          <a:p>
            <a:pPr lvl="2"/>
            <a:r>
              <a:rPr lang="en-US" dirty="0"/>
              <a:t>Stabilizing selection</a:t>
            </a:r>
          </a:p>
          <a:p>
            <a:endParaRPr lang="en-US" dirty="0"/>
          </a:p>
        </p:txBody>
      </p:sp>
      <p:sp>
        <p:nvSpPr>
          <p:cNvPr id="14" name="日期占位符 13">
            <a:extLst>
              <a:ext uri="{FF2B5EF4-FFF2-40B4-BE49-F238E27FC236}">
                <a16:creationId xmlns:a16="http://schemas.microsoft.com/office/drawing/2014/main" id="{41397AE2-6770-110F-6E3A-5AD4516BFD29}"/>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D8C77082-413E-0EBB-5AFD-218CBCBEA2EC}"/>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3191ADB6-C482-999D-EC96-603890991A92}"/>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29</a:t>
            </a:fld>
            <a:endParaRPr lang="en-AT"/>
          </a:p>
        </p:txBody>
      </p:sp>
    </p:spTree>
    <p:extLst>
      <p:ext uri="{BB962C8B-B14F-4D97-AF65-F5344CB8AC3E}">
        <p14:creationId xmlns:p14="http://schemas.microsoft.com/office/powerpoint/2010/main" val="135922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9D6A7-6C40-9B87-86A0-3B247D1A7143}"/>
              </a:ext>
            </a:extLst>
          </p:cNvPr>
          <p:cNvSpPr>
            <a:spLocks noGrp="1"/>
          </p:cNvSpPr>
          <p:nvPr>
            <p:ph type="ctrTitle"/>
          </p:nvPr>
        </p:nvSpPr>
        <p:spPr>
          <a:xfrm>
            <a:off x="1524000" y="1122363"/>
            <a:ext cx="9144000" cy="2387600"/>
          </a:xfrm>
        </p:spPr>
        <p:txBody>
          <a:bodyPr>
            <a:normAutofit fontScale="90000"/>
          </a:bodyPr>
          <a:lstStyle/>
          <a:p>
            <a:r>
              <a:rPr lang="en-US" dirty="0"/>
              <a:t>Simulations of E&amp;R Under Neutrality and Selection - SLiM</a:t>
            </a:r>
          </a:p>
        </p:txBody>
      </p:sp>
      <p:sp>
        <p:nvSpPr>
          <p:cNvPr id="3" name="Subtitle 2">
            <a:extLst>
              <a:ext uri="{FF2B5EF4-FFF2-40B4-BE49-F238E27FC236}">
                <a16:creationId xmlns:a16="http://schemas.microsoft.com/office/drawing/2014/main" id="{6890FB4F-1C35-8E73-E54F-42DE8E20C8D7}"/>
              </a:ext>
            </a:extLst>
          </p:cNvPr>
          <p:cNvSpPr>
            <a:spLocks noGrp="1"/>
          </p:cNvSpPr>
          <p:nvPr>
            <p:ph type="subTitle" idx="1"/>
          </p:nvPr>
        </p:nvSpPr>
        <p:spPr>
          <a:xfrm>
            <a:off x="1524000" y="3602038"/>
            <a:ext cx="9144000" cy="1655762"/>
          </a:xfrm>
        </p:spPr>
        <p:txBody>
          <a:bodyPr/>
          <a:lstStyle/>
          <a:p>
            <a:r>
              <a:rPr lang="de-AT" dirty="0"/>
              <a:t>Neda</a:t>
            </a:r>
            <a:r>
              <a:rPr lang="zh-CN" altLang="en-US" dirty="0"/>
              <a:t> </a:t>
            </a:r>
            <a:r>
              <a:rPr lang="en-US" altLang="zh-CN" dirty="0"/>
              <a:t>Barghi</a:t>
            </a:r>
            <a:r>
              <a:rPr lang="zh-CN" altLang="en-US" dirty="0"/>
              <a:t> </a:t>
            </a:r>
            <a:r>
              <a:rPr lang="de-AT" dirty="0"/>
              <a:t>&amp; Changyi Xiao</a:t>
            </a:r>
            <a:endParaRPr lang="en-AT" dirty="0"/>
          </a:p>
        </p:txBody>
      </p:sp>
      <p:sp>
        <p:nvSpPr>
          <p:cNvPr id="13" name="日期占位符 12">
            <a:extLst>
              <a:ext uri="{FF2B5EF4-FFF2-40B4-BE49-F238E27FC236}">
                <a16:creationId xmlns:a16="http://schemas.microsoft.com/office/drawing/2014/main" id="{6E996615-6FF3-2E6F-CE71-A3BE7E2467DB}"/>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14" name="页脚占位符 13">
            <a:extLst>
              <a:ext uri="{FF2B5EF4-FFF2-40B4-BE49-F238E27FC236}">
                <a16:creationId xmlns:a16="http://schemas.microsoft.com/office/drawing/2014/main" id="{3CE31240-2F95-CD37-BD87-4CCE6251D7E0}"/>
              </a:ext>
            </a:extLst>
          </p:cNvPr>
          <p:cNvSpPr>
            <a:spLocks noGrp="1"/>
          </p:cNvSpPr>
          <p:nvPr>
            <p:ph type="ftr" sz="quarter" idx="11"/>
          </p:nvPr>
        </p:nvSpPr>
        <p:spPr>
          <a:xfrm>
            <a:off x="4038600" y="6356350"/>
            <a:ext cx="4114800" cy="365125"/>
          </a:xfrm>
        </p:spPr>
        <p:txBody>
          <a:bodyPr/>
          <a:lstStyle/>
          <a:p>
            <a:r>
              <a:rPr lang="en-US" altLang="zh-CN"/>
              <a:t>Qlife Quantitative Biology Winter School 2025</a:t>
            </a:r>
            <a:endParaRPr lang="en-US" altLang="zh-CN" dirty="0"/>
          </a:p>
        </p:txBody>
      </p:sp>
      <p:sp>
        <p:nvSpPr>
          <p:cNvPr id="6" name="Foliennummernplatzhalter 5">
            <a:extLst>
              <a:ext uri="{FF2B5EF4-FFF2-40B4-BE49-F238E27FC236}">
                <a16:creationId xmlns:a16="http://schemas.microsoft.com/office/drawing/2014/main" id="{17A6B009-B41F-6BC8-7D47-C29F90F3048D}"/>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3</a:t>
            </a:fld>
            <a:endParaRPr lang="en-AT"/>
          </a:p>
        </p:txBody>
      </p:sp>
    </p:spTree>
    <p:extLst>
      <p:ext uri="{BB962C8B-B14F-4D97-AF65-F5344CB8AC3E}">
        <p14:creationId xmlns:p14="http://schemas.microsoft.com/office/powerpoint/2010/main" val="3139375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5">
            <a:extLst>
              <a:ext uri="{FF2B5EF4-FFF2-40B4-BE49-F238E27FC236}">
                <a16:creationId xmlns:a16="http://schemas.microsoft.com/office/drawing/2014/main" id="{295C8CE0-68FB-AC89-E30E-D923C0C25596}"/>
              </a:ext>
            </a:extLst>
          </p:cNvPr>
          <p:cNvSpPr>
            <a:spLocks noGrp="1"/>
          </p:cNvSpPr>
          <p:nvPr>
            <p:ph type="title"/>
          </p:nvPr>
        </p:nvSpPr>
        <p:spPr>
          <a:xfrm>
            <a:off x="838200" y="365125"/>
            <a:ext cx="10515600" cy="1325563"/>
          </a:xfrm>
        </p:spPr>
        <p:txBody>
          <a:bodyPr/>
          <a:lstStyle/>
          <a:p>
            <a:r>
              <a:rPr lang="en-US" dirty="0"/>
              <a:t>Natural Selection</a:t>
            </a:r>
          </a:p>
        </p:txBody>
      </p:sp>
      <p:pic>
        <p:nvPicPr>
          <p:cNvPr id="1026" name="Picture 2" descr="image">
            <a:extLst>
              <a:ext uri="{FF2B5EF4-FFF2-40B4-BE49-F238E27FC236}">
                <a16:creationId xmlns:a16="http://schemas.microsoft.com/office/drawing/2014/main" id="{0A03BDBD-ECC6-A2DC-0465-D7902ADCA4C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4326" b="32359"/>
          <a:stretch/>
        </p:blipFill>
        <p:spPr bwMode="auto">
          <a:xfrm>
            <a:off x="4025900" y="3150862"/>
            <a:ext cx="4140200" cy="1700864"/>
          </a:xfrm>
          <a:noFill/>
          <a:extLst>
            <a:ext uri="{909E8E84-426E-40DD-AFC4-6F175D3DCCD1}">
              <a14:hiddenFill xmlns:a14="http://schemas.microsoft.com/office/drawing/2010/main">
                <a:solidFill>
                  <a:srgbClr val="FFFFFF"/>
                </a:solidFill>
              </a14:hiddenFill>
            </a:ext>
          </a:extLst>
        </p:spPr>
      </p:pic>
      <p:sp>
        <p:nvSpPr>
          <p:cNvPr id="15" name="日期占位符 14">
            <a:extLst>
              <a:ext uri="{FF2B5EF4-FFF2-40B4-BE49-F238E27FC236}">
                <a16:creationId xmlns:a16="http://schemas.microsoft.com/office/drawing/2014/main" id="{F0A4EAC6-19A4-7D34-7009-204DEC56FA5F}"/>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ooter Placeholder 3">
            <a:extLst>
              <a:ext uri="{FF2B5EF4-FFF2-40B4-BE49-F238E27FC236}">
                <a16:creationId xmlns:a16="http://schemas.microsoft.com/office/drawing/2014/main" id="{B78AA4C8-2F88-5DE8-A6AB-5C1EF556348C}"/>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Slide Number Placeholder 4">
            <a:extLst>
              <a:ext uri="{FF2B5EF4-FFF2-40B4-BE49-F238E27FC236}">
                <a16:creationId xmlns:a16="http://schemas.microsoft.com/office/drawing/2014/main" id="{C8B880D6-0D5E-3DC7-3FD6-A9B541F9EF2A}"/>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30</a:t>
            </a:fld>
            <a:endParaRPr lang="en-AT"/>
          </a:p>
        </p:txBody>
      </p:sp>
      <p:pic>
        <p:nvPicPr>
          <p:cNvPr id="6" name="Picture 2" descr="image">
            <a:extLst>
              <a:ext uri="{FF2B5EF4-FFF2-40B4-BE49-F238E27FC236}">
                <a16:creationId xmlns:a16="http://schemas.microsoft.com/office/drawing/2014/main" id="{603C7784-B574-84E0-95CA-36B7A100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84"/>
          <a:stretch/>
        </p:blipFill>
        <p:spPr bwMode="auto">
          <a:xfrm>
            <a:off x="4239768" y="1428422"/>
            <a:ext cx="3528696" cy="1449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a:extLst>
              <a:ext uri="{FF2B5EF4-FFF2-40B4-BE49-F238E27FC236}">
                <a16:creationId xmlns:a16="http://schemas.microsoft.com/office/drawing/2014/main" id="{4E9E2760-2333-7912-C7AD-CD6590F67C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684"/>
          <a:stretch/>
        </p:blipFill>
        <p:spPr bwMode="auto">
          <a:xfrm>
            <a:off x="4239768" y="4906676"/>
            <a:ext cx="3528696" cy="144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924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38F796-73B1-2A6D-FC60-73E756FB4FCC}"/>
              </a:ext>
            </a:extLst>
          </p:cNvPr>
          <p:cNvSpPr>
            <a:spLocks noGrp="1"/>
          </p:cNvSpPr>
          <p:nvPr>
            <p:ph type="title"/>
          </p:nvPr>
        </p:nvSpPr>
        <p:spPr>
          <a:xfrm>
            <a:off x="831850" y="1709738"/>
            <a:ext cx="10515600" cy="2852737"/>
          </a:xfrm>
        </p:spPr>
        <p:txBody>
          <a:bodyPr/>
          <a:lstStyle/>
          <a:p>
            <a:r>
              <a:rPr lang="en-US" dirty="0"/>
              <a:t>Second Task</a:t>
            </a:r>
          </a:p>
        </p:txBody>
      </p:sp>
      <p:sp>
        <p:nvSpPr>
          <p:cNvPr id="3" name="Textplatzhalter 2">
            <a:extLst>
              <a:ext uri="{FF2B5EF4-FFF2-40B4-BE49-F238E27FC236}">
                <a16:creationId xmlns:a16="http://schemas.microsoft.com/office/drawing/2014/main" id="{D89D323B-18E5-6F76-645D-B6643EBACB06}"/>
              </a:ext>
            </a:extLst>
          </p:cNvPr>
          <p:cNvSpPr>
            <a:spLocks noGrp="1"/>
          </p:cNvSpPr>
          <p:nvPr>
            <p:ph type="body" idx="1"/>
          </p:nvPr>
        </p:nvSpPr>
        <p:spPr>
          <a:xfrm>
            <a:off x="831850" y="4589463"/>
            <a:ext cx="10515600" cy="1500187"/>
          </a:xfrm>
        </p:spPr>
        <p:txBody>
          <a:bodyPr/>
          <a:lstStyle/>
          <a:p>
            <a:r>
              <a:rPr lang="en" dirty="0"/>
              <a:t>Simulate Directional Selection</a:t>
            </a:r>
            <a:endParaRPr lang="en-US" dirty="0"/>
          </a:p>
        </p:txBody>
      </p:sp>
      <p:sp>
        <p:nvSpPr>
          <p:cNvPr id="14" name="日期占位符 13">
            <a:extLst>
              <a:ext uri="{FF2B5EF4-FFF2-40B4-BE49-F238E27FC236}">
                <a16:creationId xmlns:a16="http://schemas.microsoft.com/office/drawing/2014/main" id="{F09D4F16-BDF5-FE91-2A83-2496D8B72313}"/>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604FCE67-B903-EC08-DD3E-997159D8622D}"/>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6D149D49-472D-A5B2-C0A6-FD230E243830}"/>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31</a:t>
            </a:fld>
            <a:endParaRPr lang="en-AT"/>
          </a:p>
        </p:txBody>
      </p:sp>
    </p:spTree>
    <p:extLst>
      <p:ext uri="{BB962C8B-B14F-4D97-AF65-F5344CB8AC3E}">
        <p14:creationId xmlns:p14="http://schemas.microsoft.com/office/powerpoint/2010/main" val="2122959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E0C66-E216-1EC8-05A5-3F74A8220FDA}"/>
              </a:ext>
            </a:extLst>
          </p:cNvPr>
          <p:cNvSpPr>
            <a:spLocks noGrp="1"/>
          </p:cNvSpPr>
          <p:nvPr>
            <p:ph type="title"/>
          </p:nvPr>
        </p:nvSpPr>
        <p:spPr>
          <a:xfrm>
            <a:off x="838200" y="365125"/>
            <a:ext cx="10515600" cy="1325563"/>
          </a:xfrm>
        </p:spPr>
        <p:txBody>
          <a:bodyPr/>
          <a:lstStyle/>
          <a:p>
            <a:r>
              <a:rPr lang="en-US" dirty="0"/>
              <a:t>Stabilizing Selection</a:t>
            </a:r>
          </a:p>
        </p:txBody>
      </p:sp>
      <p:sp>
        <p:nvSpPr>
          <p:cNvPr id="3" name="Inhaltsplatzhalter 2">
            <a:extLst>
              <a:ext uri="{FF2B5EF4-FFF2-40B4-BE49-F238E27FC236}">
                <a16:creationId xmlns:a16="http://schemas.microsoft.com/office/drawing/2014/main" id="{780A4AAB-CDAC-7DED-FC98-9B8143594A2D}"/>
              </a:ext>
            </a:extLst>
          </p:cNvPr>
          <p:cNvSpPr>
            <a:spLocks noGrp="1"/>
          </p:cNvSpPr>
          <p:nvPr>
            <p:ph idx="1"/>
          </p:nvPr>
        </p:nvSpPr>
        <p:spPr>
          <a:xfrm>
            <a:off x="838200" y="1825625"/>
            <a:ext cx="10515600" cy="4351338"/>
          </a:xfrm>
        </p:spPr>
        <p:txBody>
          <a:bodyPr>
            <a:normAutofit lnSpcReduction="10000"/>
          </a:bodyPr>
          <a:lstStyle/>
          <a:p>
            <a:r>
              <a:rPr lang="en-US" dirty="0" err="1"/>
              <a:t>Stabilizing_selection.slim</a:t>
            </a:r>
            <a:endParaRPr lang="en-US" dirty="0"/>
          </a:p>
          <a:p>
            <a:r>
              <a:rPr lang="en-US" dirty="0"/>
              <a:t>Multi-loci</a:t>
            </a:r>
          </a:p>
          <a:p>
            <a:r>
              <a:rPr lang="en-US" dirty="0"/>
              <a:t>single population</a:t>
            </a:r>
          </a:p>
          <a:p>
            <a:r>
              <a:rPr lang="en-US" dirty="0"/>
              <a:t>15% of mutation are beneficial while the others are neutral. </a:t>
            </a:r>
          </a:p>
          <a:p>
            <a:r>
              <a:rPr lang="en-US" dirty="0"/>
              <a:t>Instead, we:</a:t>
            </a:r>
          </a:p>
          <a:p>
            <a:pPr lvl="1"/>
            <a:r>
              <a:rPr lang="en-US" dirty="0"/>
              <a:t>Calculate the phenotype of an individual</a:t>
            </a:r>
          </a:p>
          <a:p>
            <a:pPr lvl="1"/>
            <a:r>
              <a:rPr lang="en-US" dirty="0"/>
              <a:t>Acquire the fitness distribution in the population</a:t>
            </a:r>
          </a:p>
          <a:p>
            <a:pPr lvl="1"/>
            <a:r>
              <a:rPr lang="en-US" dirty="0"/>
              <a:t>Selection act on phenotype through the fitness function, ultimately changing the genotypes.</a:t>
            </a:r>
          </a:p>
          <a:p>
            <a:r>
              <a:rPr lang="en-US" dirty="0"/>
              <a:t>Peak of fitness when phenotype = 5 (a hypothetical situation)</a:t>
            </a:r>
          </a:p>
          <a:p>
            <a:endParaRPr lang="en-US" dirty="0"/>
          </a:p>
        </p:txBody>
      </p:sp>
      <p:sp>
        <p:nvSpPr>
          <p:cNvPr id="15" name="日期占位符 14">
            <a:extLst>
              <a:ext uri="{FF2B5EF4-FFF2-40B4-BE49-F238E27FC236}">
                <a16:creationId xmlns:a16="http://schemas.microsoft.com/office/drawing/2014/main" id="{979835B2-66AC-A328-ADE2-BE81C99F6A6F}"/>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762A8920-C7C8-FEEE-C4C2-04871E3CE036}"/>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275B0FBC-E6AB-CE02-64E7-E48D6632EE97}"/>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32</a:t>
            </a:fld>
            <a:endParaRPr lang="en-AT"/>
          </a:p>
        </p:txBody>
      </p:sp>
      <p:pic>
        <p:nvPicPr>
          <p:cNvPr id="7" name="Picture 6">
            <a:extLst>
              <a:ext uri="{FF2B5EF4-FFF2-40B4-BE49-F238E27FC236}">
                <a16:creationId xmlns:a16="http://schemas.microsoft.com/office/drawing/2014/main" id="{B14CF43B-DD59-B159-5B94-E1F0347CB424}"/>
              </a:ext>
            </a:extLst>
          </p:cNvPr>
          <p:cNvPicPr>
            <a:picLocks noChangeAspect="1"/>
          </p:cNvPicPr>
          <p:nvPr/>
        </p:nvPicPr>
        <p:blipFill rotWithShape="1">
          <a:blip r:embed="rId2"/>
          <a:srcRect l="35803" t="32444" r="40903" b="50000"/>
          <a:stretch/>
        </p:blipFill>
        <p:spPr>
          <a:xfrm>
            <a:off x="5916168" y="237744"/>
            <a:ext cx="5884164" cy="2615184"/>
          </a:xfrm>
          <a:prstGeom prst="rect">
            <a:avLst/>
          </a:prstGeom>
        </p:spPr>
      </p:pic>
    </p:spTree>
    <p:extLst>
      <p:ext uri="{BB962C8B-B14F-4D97-AF65-F5344CB8AC3E}">
        <p14:creationId xmlns:p14="http://schemas.microsoft.com/office/powerpoint/2010/main" val="2192574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13C589-2948-5436-FD65-BC34C592272E}"/>
              </a:ext>
            </a:extLst>
          </p:cNvPr>
          <p:cNvSpPr>
            <a:spLocks noGrp="1"/>
          </p:cNvSpPr>
          <p:nvPr>
            <p:ph type="title"/>
          </p:nvPr>
        </p:nvSpPr>
        <p:spPr>
          <a:xfrm>
            <a:off x="838200" y="365125"/>
            <a:ext cx="10515600" cy="1325563"/>
          </a:xfrm>
        </p:spPr>
        <p:txBody>
          <a:bodyPr/>
          <a:lstStyle/>
          <a:p>
            <a:r>
              <a:rPr lang="en-US" dirty="0"/>
              <a:t>Stabilizing Selection</a:t>
            </a:r>
          </a:p>
        </p:txBody>
      </p:sp>
      <p:sp>
        <p:nvSpPr>
          <p:cNvPr id="3" name="Inhaltsplatzhalter 2">
            <a:extLst>
              <a:ext uri="{FF2B5EF4-FFF2-40B4-BE49-F238E27FC236}">
                <a16:creationId xmlns:a16="http://schemas.microsoft.com/office/drawing/2014/main" id="{EFEC45CA-7E73-F319-0E36-14FA14749686}"/>
              </a:ext>
            </a:extLst>
          </p:cNvPr>
          <p:cNvSpPr>
            <a:spLocks noGrp="1"/>
          </p:cNvSpPr>
          <p:nvPr>
            <p:ph idx="1"/>
          </p:nvPr>
        </p:nvSpPr>
        <p:spPr>
          <a:xfrm>
            <a:off x="838200" y="1825625"/>
            <a:ext cx="10515600" cy="4351338"/>
          </a:xfrm>
        </p:spPr>
        <p:txBody>
          <a:bodyPr>
            <a:normAutofit/>
          </a:bodyPr>
          <a:lstStyle/>
          <a:p>
            <a:r>
              <a:rPr lang="en-US" dirty="0"/>
              <a:t>Exercises:</a:t>
            </a:r>
          </a:p>
          <a:p>
            <a:r>
              <a:rPr lang="en-US" dirty="0"/>
              <a:t>Plot the Fitness ~ Time trajectories in SLiM</a:t>
            </a:r>
          </a:p>
          <a:p>
            <a:pPr lvl="1"/>
            <a:r>
              <a:rPr lang="en-US" dirty="0"/>
              <a:t>What is different from the directional selection?</a:t>
            </a:r>
          </a:p>
          <a:p>
            <a:r>
              <a:rPr lang="en-US" dirty="0"/>
              <a:t>Plot subpopulation fitness distribution, did they stop at some point? How many m2 type mutation is in the population reached in the trait optimum?</a:t>
            </a:r>
          </a:p>
          <a:p>
            <a:r>
              <a:rPr lang="en-US" dirty="0"/>
              <a:t>Play around with the effect size of m2, population size and scaling</a:t>
            </a:r>
          </a:p>
          <a:p>
            <a:endParaRPr lang="en-US" dirty="0"/>
          </a:p>
        </p:txBody>
      </p:sp>
      <p:sp>
        <p:nvSpPr>
          <p:cNvPr id="14" name="日期占位符 13">
            <a:extLst>
              <a:ext uri="{FF2B5EF4-FFF2-40B4-BE49-F238E27FC236}">
                <a16:creationId xmlns:a16="http://schemas.microsoft.com/office/drawing/2014/main" id="{366C770C-2647-3A3E-25B5-B5EBAC1B92A1}"/>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6A8D8109-D69D-06EA-07CA-9FC42E4DDC84}"/>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20FB25FE-3E34-E8B4-240A-990975846083}"/>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33</a:t>
            </a:fld>
            <a:endParaRPr lang="en-AT"/>
          </a:p>
        </p:txBody>
      </p:sp>
    </p:spTree>
    <p:extLst>
      <p:ext uri="{BB962C8B-B14F-4D97-AF65-F5344CB8AC3E}">
        <p14:creationId xmlns:p14="http://schemas.microsoft.com/office/powerpoint/2010/main" val="1823354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2E0C66-E216-1EC8-05A5-3F74A8220FDA}"/>
              </a:ext>
            </a:extLst>
          </p:cNvPr>
          <p:cNvSpPr>
            <a:spLocks noGrp="1"/>
          </p:cNvSpPr>
          <p:nvPr>
            <p:ph type="title"/>
          </p:nvPr>
        </p:nvSpPr>
        <p:spPr>
          <a:xfrm>
            <a:off x="838200" y="365125"/>
            <a:ext cx="10515600" cy="1325563"/>
          </a:xfrm>
        </p:spPr>
        <p:txBody>
          <a:bodyPr/>
          <a:lstStyle/>
          <a:p>
            <a:r>
              <a:rPr lang="en-US" dirty="0"/>
              <a:t>Diversifying Selection</a:t>
            </a:r>
          </a:p>
        </p:txBody>
      </p:sp>
      <p:sp>
        <p:nvSpPr>
          <p:cNvPr id="20" name="内容占位符 19">
            <a:extLst>
              <a:ext uri="{FF2B5EF4-FFF2-40B4-BE49-F238E27FC236}">
                <a16:creationId xmlns:a16="http://schemas.microsoft.com/office/drawing/2014/main" id="{5071FFCC-1563-7448-3E1A-4F4FA788274D}"/>
              </a:ext>
            </a:extLst>
          </p:cNvPr>
          <p:cNvSpPr>
            <a:spLocks noGrp="1"/>
          </p:cNvSpPr>
          <p:nvPr>
            <p:ph idx="1"/>
          </p:nvPr>
        </p:nvSpPr>
        <p:spPr/>
        <p:txBody>
          <a:bodyPr/>
          <a:lstStyle/>
          <a:p>
            <a:endParaRPr lang="en-US"/>
          </a:p>
        </p:txBody>
      </p:sp>
      <p:sp>
        <p:nvSpPr>
          <p:cNvPr id="15" name="日期占位符 14">
            <a:extLst>
              <a:ext uri="{FF2B5EF4-FFF2-40B4-BE49-F238E27FC236}">
                <a16:creationId xmlns:a16="http://schemas.microsoft.com/office/drawing/2014/main" id="{6CE13859-42AF-527B-A0DA-DBE7DBCDC06D}"/>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762A8920-C7C8-FEEE-C4C2-04871E3CE036}"/>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275B0FBC-E6AB-CE02-64E7-E48D6632EE97}"/>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34</a:t>
            </a:fld>
            <a:endParaRPr lang="en-AT"/>
          </a:p>
        </p:txBody>
      </p:sp>
      <p:pic>
        <p:nvPicPr>
          <p:cNvPr id="7" name="Picture 6">
            <a:extLst>
              <a:ext uri="{FF2B5EF4-FFF2-40B4-BE49-F238E27FC236}">
                <a16:creationId xmlns:a16="http://schemas.microsoft.com/office/drawing/2014/main" id="{B14CF43B-DD59-B159-5B94-E1F0347CB424}"/>
              </a:ext>
            </a:extLst>
          </p:cNvPr>
          <p:cNvPicPr>
            <a:picLocks noChangeAspect="1"/>
          </p:cNvPicPr>
          <p:nvPr/>
        </p:nvPicPr>
        <p:blipFill rotWithShape="1">
          <a:blip r:embed="rId2"/>
          <a:srcRect t="1363" b="1363"/>
          <a:stretch/>
        </p:blipFill>
        <p:spPr>
          <a:xfrm>
            <a:off x="1096517" y="1690688"/>
            <a:ext cx="6645915" cy="2953740"/>
          </a:xfrm>
          <a:prstGeom prst="rect">
            <a:avLst/>
          </a:prstGeom>
        </p:spPr>
      </p:pic>
      <p:sp>
        <p:nvSpPr>
          <p:cNvPr id="10" name="文本框 9">
            <a:extLst>
              <a:ext uri="{FF2B5EF4-FFF2-40B4-BE49-F238E27FC236}">
                <a16:creationId xmlns:a16="http://schemas.microsoft.com/office/drawing/2014/main" id="{A1B8642B-F608-99FB-D7EF-13C5F88C5BB8}"/>
              </a:ext>
            </a:extLst>
          </p:cNvPr>
          <p:cNvSpPr txBox="1"/>
          <p:nvPr/>
        </p:nvSpPr>
        <p:spPr>
          <a:xfrm>
            <a:off x="1443148" y="5102718"/>
            <a:ext cx="6097508" cy="646331"/>
          </a:xfrm>
          <a:prstGeom prst="rect">
            <a:avLst/>
          </a:prstGeom>
          <a:noFill/>
        </p:spPr>
        <p:txBody>
          <a:bodyPr wrap="square">
            <a:spAutoFit/>
          </a:bodyPr>
          <a:lstStyle/>
          <a:p>
            <a:r>
              <a:rPr lang="en-GB" altLang="zh-CN" dirty="0">
                <a:effectLst/>
              </a:rPr>
              <a:t>scale = </a:t>
            </a:r>
            <a:r>
              <a:rPr lang="en-GB" altLang="zh-CN" dirty="0" err="1">
                <a:effectLst/>
              </a:rPr>
              <a:t>dnorm</a:t>
            </a:r>
            <a:r>
              <a:rPr lang="en-GB" altLang="zh-CN" dirty="0">
                <a:effectLst/>
              </a:rPr>
              <a:t>(0.0, 0.0, 2.0);</a:t>
            </a:r>
          </a:p>
          <a:p>
            <a:r>
              <a:rPr lang="en-GB" altLang="zh-CN" dirty="0" err="1">
                <a:effectLst/>
              </a:rPr>
              <a:t>inds.fitnessScaling</a:t>
            </a:r>
            <a:r>
              <a:rPr lang="en-GB" altLang="zh-CN" dirty="0">
                <a:effectLst/>
              </a:rPr>
              <a:t> = 1.0 - </a:t>
            </a:r>
            <a:r>
              <a:rPr lang="en-GB" altLang="zh-CN" dirty="0" err="1">
                <a:effectLst/>
              </a:rPr>
              <a:t>dnorm</a:t>
            </a:r>
            <a:r>
              <a:rPr lang="en-GB" altLang="zh-CN" dirty="0">
                <a:effectLst/>
              </a:rPr>
              <a:t>(phenotypes, 0.0, 2.0) / scale;</a:t>
            </a:r>
          </a:p>
        </p:txBody>
      </p:sp>
    </p:spTree>
    <p:extLst>
      <p:ext uri="{BB962C8B-B14F-4D97-AF65-F5344CB8AC3E}">
        <p14:creationId xmlns:p14="http://schemas.microsoft.com/office/powerpoint/2010/main" val="2605539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38F796-73B1-2A6D-FC60-73E756FB4FCC}"/>
              </a:ext>
            </a:extLst>
          </p:cNvPr>
          <p:cNvSpPr>
            <a:spLocks noGrp="1"/>
          </p:cNvSpPr>
          <p:nvPr>
            <p:ph type="title"/>
          </p:nvPr>
        </p:nvSpPr>
        <p:spPr>
          <a:xfrm>
            <a:off x="831850" y="1709738"/>
            <a:ext cx="10515600" cy="2852737"/>
          </a:xfrm>
        </p:spPr>
        <p:txBody>
          <a:bodyPr/>
          <a:lstStyle/>
          <a:p>
            <a:r>
              <a:rPr lang="en-US" dirty="0"/>
              <a:t>Fourth Task</a:t>
            </a:r>
          </a:p>
        </p:txBody>
      </p:sp>
      <p:sp>
        <p:nvSpPr>
          <p:cNvPr id="3" name="Textplatzhalter 2">
            <a:extLst>
              <a:ext uri="{FF2B5EF4-FFF2-40B4-BE49-F238E27FC236}">
                <a16:creationId xmlns:a16="http://schemas.microsoft.com/office/drawing/2014/main" id="{D89D323B-18E5-6F76-645D-B6643EBACB06}"/>
              </a:ext>
            </a:extLst>
          </p:cNvPr>
          <p:cNvSpPr>
            <a:spLocks noGrp="1"/>
          </p:cNvSpPr>
          <p:nvPr>
            <p:ph type="body" idx="1"/>
          </p:nvPr>
        </p:nvSpPr>
        <p:spPr>
          <a:xfrm>
            <a:off x="831850" y="4589463"/>
            <a:ext cx="10515600" cy="1500187"/>
          </a:xfrm>
        </p:spPr>
        <p:txBody>
          <a:bodyPr/>
          <a:lstStyle/>
          <a:p>
            <a:r>
              <a:rPr lang="en" dirty="0"/>
              <a:t>Simulation at the command line</a:t>
            </a:r>
            <a:endParaRPr lang="en-US" dirty="0"/>
          </a:p>
        </p:txBody>
      </p:sp>
      <p:sp>
        <p:nvSpPr>
          <p:cNvPr id="14" name="日期占位符 13">
            <a:extLst>
              <a:ext uri="{FF2B5EF4-FFF2-40B4-BE49-F238E27FC236}">
                <a16:creationId xmlns:a16="http://schemas.microsoft.com/office/drawing/2014/main" id="{557C6C36-A86F-C66F-28B5-8C8098F82296}"/>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604FCE67-B903-EC08-DD3E-997159D8622D}"/>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6D149D49-472D-A5B2-C0A6-FD230E243830}"/>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35</a:t>
            </a:fld>
            <a:endParaRPr lang="en-AT"/>
          </a:p>
        </p:txBody>
      </p:sp>
    </p:spTree>
    <p:extLst>
      <p:ext uri="{BB962C8B-B14F-4D97-AF65-F5344CB8AC3E}">
        <p14:creationId xmlns:p14="http://schemas.microsoft.com/office/powerpoint/2010/main" val="404690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6564A-9D63-22F9-21B3-B90C887B0EE3}"/>
              </a:ext>
            </a:extLst>
          </p:cNvPr>
          <p:cNvSpPr>
            <a:spLocks noGrp="1"/>
          </p:cNvSpPr>
          <p:nvPr>
            <p:ph type="title"/>
          </p:nvPr>
        </p:nvSpPr>
        <p:spPr>
          <a:xfrm>
            <a:off x="838200" y="365125"/>
            <a:ext cx="10515600" cy="1325563"/>
          </a:xfrm>
        </p:spPr>
        <p:txBody>
          <a:bodyPr/>
          <a:lstStyle/>
          <a:p>
            <a:r>
              <a:rPr lang="en-US" dirty="0"/>
              <a:t>Working on the terminal</a:t>
            </a:r>
          </a:p>
        </p:txBody>
      </p:sp>
      <p:sp>
        <p:nvSpPr>
          <p:cNvPr id="3" name="内容占位符 2">
            <a:extLst>
              <a:ext uri="{FF2B5EF4-FFF2-40B4-BE49-F238E27FC236}">
                <a16:creationId xmlns:a16="http://schemas.microsoft.com/office/drawing/2014/main" id="{38F95341-6A16-AD7F-666E-FE112AE0DFAB}"/>
              </a:ext>
            </a:extLst>
          </p:cNvPr>
          <p:cNvSpPr>
            <a:spLocks noGrp="1"/>
          </p:cNvSpPr>
          <p:nvPr>
            <p:ph idx="1"/>
          </p:nvPr>
        </p:nvSpPr>
        <p:spPr>
          <a:xfrm>
            <a:off x="838200" y="1825625"/>
            <a:ext cx="10515600" cy="4351338"/>
          </a:xfrm>
        </p:spPr>
        <p:txBody>
          <a:bodyPr>
            <a:normAutofit fontScale="92500" lnSpcReduction="10000"/>
          </a:bodyPr>
          <a:lstStyle/>
          <a:p>
            <a:r>
              <a:rPr lang="en-US" dirty="0"/>
              <a:t>Complex simulation take time and memory</a:t>
            </a:r>
          </a:p>
          <a:p>
            <a:r>
              <a:rPr lang="en-US" dirty="0"/>
              <a:t>Running multiple simulations in parallel</a:t>
            </a:r>
          </a:p>
          <a:p>
            <a:r>
              <a:rPr lang="en-US" dirty="0"/>
              <a:t>Flexible in parsing parameters</a:t>
            </a:r>
          </a:p>
          <a:p>
            <a:pPr lvl="1"/>
            <a:r>
              <a:rPr lang="en-US" altLang="zh-CN" dirty="0"/>
              <a:t>Run the slim in the terminal</a:t>
            </a:r>
          </a:p>
          <a:p>
            <a:pPr lvl="1"/>
            <a:r>
              <a:rPr lang="en-US" altLang="zh-CN" dirty="0"/>
              <a:t>Save the desired information into separate files</a:t>
            </a:r>
          </a:p>
          <a:p>
            <a:pPr lvl="2"/>
            <a:r>
              <a:rPr lang="en-US" altLang="zh-CN" dirty="0"/>
              <a:t> frequency</a:t>
            </a:r>
          </a:p>
          <a:p>
            <a:pPr lvl="2"/>
            <a:r>
              <a:rPr lang="en-US" altLang="zh-CN" dirty="0"/>
              <a:t>Phenotypes</a:t>
            </a:r>
          </a:p>
          <a:p>
            <a:pPr lvl="2"/>
            <a:r>
              <a:rPr lang="en-US" altLang="zh-CN" dirty="0"/>
              <a:t>Fitness</a:t>
            </a:r>
          </a:p>
          <a:p>
            <a:pPr lvl="2"/>
            <a:r>
              <a:rPr lang="en-US" altLang="zh-CN" dirty="0"/>
              <a:t>Seed…</a:t>
            </a:r>
            <a:endParaRPr lang="en-US" dirty="0"/>
          </a:p>
          <a:p>
            <a:r>
              <a:rPr lang="en-US" dirty="0"/>
              <a:t>Exercise</a:t>
            </a:r>
          </a:p>
          <a:p>
            <a:pPr lvl="1"/>
            <a:r>
              <a:rPr lang="en-US" dirty="0"/>
              <a:t>Have a look of </a:t>
            </a:r>
            <a:r>
              <a:rPr lang="en-GB" altLang="zh-CN" dirty="0"/>
              <a:t>Stabilizing_selection_cmd.slim</a:t>
            </a:r>
            <a:r>
              <a:rPr lang="en-US" dirty="0"/>
              <a:t> </a:t>
            </a:r>
          </a:p>
          <a:p>
            <a:pPr lvl="1"/>
            <a:r>
              <a:rPr lang="en-US" dirty="0"/>
              <a:t>Run the simulation in the terminal</a:t>
            </a:r>
          </a:p>
          <a:p>
            <a:pPr lvl="1"/>
            <a:endParaRPr lang="en-US" dirty="0"/>
          </a:p>
          <a:p>
            <a:pPr lvl="1"/>
            <a:endParaRPr lang="en-US" dirty="0"/>
          </a:p>
          <a:p>
            <a:pPr lvl="1"/>
            <a:endParaRPr lang="en-US" dirty="0"/>
          </a:p>
          <a:p>
            <a:pPr lvl="1"/>
            <a:endParaRPr lang="en-US" dirty="0"/>
          </a:p>
        </p:txBody>
      </p:sp>
      <p:sp>
        <p:nvSpPr>
          <p:cNvPr id="15" name="日期占位符 14">
            <a:extLst>
              <a:ext uri="{FF2B5EF4-FFF2-40B4-BE49-F238E27FC236}">
                <a16:creationId xmlns:a16="http://schemas.microsoft.com/office/drawing/2014/main" id="{7CA97E74-179A-29A2-29B2-68A49773B317}"/>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页脚占位符 3">
            <a:extLst>
              <a:ext uri="{FF2B5EF4-FFF2-40B4-BE49-F238E27FC236}">
                <a16:creationId xmlns:a16="http://schemas.microsoft.com/office/drawing/2014/main" id="{BD6FE88C-01CD-3CBE-68A9-644E911C878A}"/>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灯片编号占位符 4">
            <a:extLst>
              <a:ext uri="{FF2B5EF4-FFF2-40B4-BE49-F238E27FC236}">
                <a16:creationId xmlns:a16="http://schemas.microsoft.com/office/drawing/2014/main" id="{2ADFD16B-6905-F728-7903-7B2081192384}"/>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36</a:t>
            </a:fld>
            <a:endParaRPr lang="en-AT"/>
          </a:p>
        </p:txBody>
      </p:sp>
      <p:sp>
        <p:nvSpPr>
          <p:cNvPr id="7" name="文本框 6">
            <a:extLst>
              <a:ext uri="{FF2B5EF4-FFF2-40B4-BE49-F238E27FC236}">
                <a16:creationId xmlns:a16="http://schemas.microsoft.com/office/drawing/2014/main" id="{5DFBDF16-FE63-0AE4-50CF-3640DD551C02}"/>
              </a:ext>
            </a:extLst>
          </p:cNvPr>
          <p:cNvSpPr txBox="1"/>
          <p:nvPr/>
        </p:nvSpPr>
        <p:spPr>
          <a:xfrm>
            <a:off x="947057" y="5710019"/>
            <a:ext cx="9276806" cy="646331"/>
          </a:xfrm>
          <a:prstGeom prst="rect">
            <a:avLst/>
          </a:prstGeom>
          <a:solidFill>
            <a:schemeClr val="bg2">
              <a:lumMod val="90000"/>
            </a:schemeClr>
          </a:solidFill>
          <a:ln>
            <a:solidFill>
              <a:schemeClr val="tx1"/>
            </a:solidFill>
          </a:ln>
        </p:spPr>
        <p:txBody>
          <a:bodyPr wrap="square">
            <a:spAutoFit/>
          </a:bodyPr>
          <a:lstStyle/>
          <a:p>
            <a:r>
              <a:rPr lang="en-GB" altLang="zh-CN" dirty="0">
                <a:solidFill>
                  <a:sysClr val="windowText" lastClr="000000"/>
                </a:solidFill>
                <a:effectLst/>
                <a:latin typeface="Menlo" panose="020B0609030804020204" pitchFamily="49" charset="0"/>
              </a:rPr>
              <a:t>slim -s 4 -d ss=0.02 -d N=100 -d trait_mean=5.0 –d trait_var=2.0 Stabilizing_selection_cmd.slim</a:t>
            </a:r>
          </a:p>
        </p:txBody>
      </p:sp>
    </p:spTree>
    <p:extLst>
      <p:ext uri="{BB962C8B-B14F-4D97-AF65-F5344CB8AC3E}">
        <p14:creationId xmlns:p14="http://schemas.microsoft.com/office/powerpoint/2010/main" val="3604942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7351D8-5DB2-87B4-AD68-4C9C84836407}"/>
              </a:ext>
            </a:extLst>
          </p:cNvPr>
          <p:cNvSpPr>
            <a:spLocks noGrp="1"/>
          </p:cNvSpPr>
          <p:nvPr>
            <p:ph type="title"/>
          </p:nvPr>
        </p:nvSpPr>
        <p:spPr>
          <a:xfrm>
            <a:off x="831850" y="1709738"/>
            <a:ext cx="10515600" cy="2852737"/>
          </a:xfrm>
        </p:spPr>
        <p:txBody>
          <a:bodyPr/>
          <a:lstStyle/>
          <a:p>
            <a:r>
              <a:rPr lang="en-US" dirty="0"/>
              <a:t>SLiM</a:t>
            </a:r>
            <a:br>
              <a:rPr lang="en-US" dirty="0"/>
            </a:br>
            <a:endParaRPr lang="en-US" dirty="0"/>
          </a:p>
        </p:txBody>
      </p:sp>
      <p:sp>
        <p:nvSpPr>
          <p:cNvPr id="3" name="Textplatzhalter 2">
            <a:extLst>
              <a:ext uri="{FF2B5EF4-FFF2-40B4-BE49-F238E27FC236}">
                <a16:creationId xmlns:a16="http://schemas.microsoft.com/office/drawing/2014/main" id="{BADC404C-D29B-6930-1C21-F469D77322C4}"/>
              </a:ext>
            </a:extLst>
          </p:cNvPr>
          <p:cNvSpPr>
            <a:spLocks noGrp="1"/>
          </p:cNvSpPr>
          <p:nvPr>
            <p:ph type="body" idx="1"/>
          </p:nvPr>
        </p:nvSpPr>
        <p:spPr>
          <a:xfrm>
            <a:off x="831850" y="4589463"/>
            <a:ext cx="10515600" cy="1500187"/>
          </a:xfrm>
        </p:spPr>
        <p:txBody>
          <a:bodyPr/>
          <a:lstStyle/>
          <a:p>
            <a:r>
              <a:rPr lang="en-US" dirty="0"/>
              <a:t>forward genetic simulation package</a:t>
            </a:r>
          </a:p>
          <a:p>
            <a:r>
              <a:rPr lang="en-US" dirty="0"/>
              <a:t>from the Messer Lab at Cornell University</a:t>
            </a:r>
          </a:p>
        </p:txBody>
      </p:sp>
      <p:sp>
        <p:nvSpPr>
          <p:cNvPr id="14" name="日期占位符 13">
            <a:extLst>
              <a:ext uri="{FF2B5EF4-FFF2-40B4-BE49-F238E27FC236}">
                <a16:creationId xmlns:a16="http://schemas.microsoft.com/office/drawing/2014/main" id="{9DF9BF3A-7CB0-7177-3C54-1A242FCEF015}"/>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15" name="页脚占位符 14">
            <a:extLst>
              <a:ext uri="{FF2B5EF4-FFF2-40B4-BE49-F238E27FC236}">
                <a16:creationId xmlns:a16="http://schemas.microsoft.com/office/drawing/2014/main" id="{9CCDB910-8D51-1D6A-BE4D-4AA7158BBE38}"/>
              </a:ext>
            </a:extLst>
          </p:cNvPr>
          <p:cNvSpPr>
            <a:spLocks noGrp="1"/>
          </p:cNvSpPr>
          <p:nvPr>
            <p:ph type="ftr" sz="quarter" idx="11"/>
          </p:nvPr>
        </p:nvSpPr>
        <p:spPr>
          <a:xfrm>
            <a:off x="4038600" y="6356350"/>
            <a:ext cx="4114800" cy="365125"/>
          </a:xfrm>
        </p:spPr>
        <p:txBody>
          <a:bodyPr/>
          <a:lstStyle/>
          <a:p>
            <a:r>
              <a:rPr lang="en-US" altLang="zh-CN"/>
              <a:t>Qlife Quantitative Biology Winter School 2025</a:t>
            </a:r>
            <a:endParaRPr lang="en-US" altLang="zh-CN" dirty="0"/>
          </a:p>
        </p:txBody>
      </p:sp>
      <p:sp>
        <p:nvSpPr>
          <p:cNvPr id="5" name="Foliennummernplatzhalter 4">
            <a:extLst>
              <a:ext uri="{FF2B5EF4-FFF2-40B4-BE49-F238E27FC236}">
                <a16:creationId xmlns:a16="http://schemas.microsoft.com/office/drawing/2014/main" id="{7F339A62-4D52-6A80-C130-9553E8A1CB4A}"/>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4</a:t>
            </a:fld>
            <a:endParaRPr lang="en-AT"/>
          </a:p>
        </p:txBody>
      </p:sp>
      <p:pic>
        <p:nvPicPr>
          <p:cNvPr id="6" name="Picture 2">
            <a:extLst>
              <a:ext uri="{FF2B5EF4-FFF2-40B4-BE49-F238E27FC236}">
                <a16:creationId xmlns:a16="http://schemas.microsoft.com/office/drawing/2014/main" id="{41B1F2D5-B7DB-9B9F-CD43-26E6C66204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27450" y="136525"/>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134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137652-15CC-B825-5DF1-FFA475E66FE5}"/>
              </a:ext>
            </a:extLst>
          </p:cNvPr>
          <p:cNvSpPr>
            <a:spLocks noGrp="1"/>
          </p:cNvSpPr>
          <p:nvPr>
            <p:ph type="title"/>
          </p:nvPr>
        </p:nvSpPr>
        <p:spPr>
          <a:xfrm>
            <a:off x="838200" y="365125"/>
            <a:ext cx="10515600" cy="1325563"/>
          </a:xfrm>
        </p:spPr>
        <p:txBody>
          <a:bodyPr>
            <a:normAutofit/>
          </a:bodyPr>
          <a:lstStyle/>
          <a:p>
            <a:r>
              <a:rPr lang="en-US" dirty="0"/>
              <a:t>SLiM  - Materials</a:t>
            </a:r>
          </a:p>
        </p:txBody>
      </p:sp>
      <p:sp>
        <p:nvSpPr>
          <p:cNvPr id="3" name="Inhaltsplatzhalter 2">
            <a:extLst>
              <a:ext uri="{FF2B5EF4-FFF2-40B4-BE49-F238E27FC236}">
                <a16:creationId xmlns:a16="http://schemas.microsoft.com/office/drawing/2014/main" id="{335CE6E7-A96B-8EF3-A033-509FE1CB381B}"/>
              </a:ext>
            </a:extLst>
          </p:cNvPr>
          <p:cNvSpPr>
            <a:spLocks noGrp="1"/>
          </p:cNvSpPr>
          <p:nvPr>
            <p:ph idx="1"/>
          </p:nvPr>
        </p:nvSpPr>
        <p:spPr>
          <a:xfrm>
            <a:off x="838200" y="1825625"/>
            <a:ext cx="10515600" cy="4351338"/>
          </a:xfrm>
        </p:spPr>
        <p:txBody>
          <a:bodyPr>
            <a:normAutofit/>
          </a:bodyPr>
          <a:lstStyle/>
          <a:p>
            <a:r>
              <a:rPr lang="en-GB" dirty="0">
                <a:hlinkClick r:id="rId2"/>
              </a:rPr>
              <a:t>www.messerlab.org/slim/</a:t>
            </a:r>
            <a:endParaRPr lang="en-GB" dirty="0"/>
          </a:p>
          <a:p>
            <a:r>
              <a:rPr lang="en-US" dirty="0"/>
              <a:t>SLiM Manual</a:t>
            </a:r>
          </a:p>
          <a:p>
            <a:r>
              <a:rPr lang="en-US" dirty="0"/>
              <a:t>Eidos Manual</a:t>
            </a:r>
          </a:p>
          <a:p>
            <a:r>
              <a:rPr lang="en-US" dirty="0"/>
              <a:t>Reference Sheets</a:t>
            </a:r>
          </a:p>
          <a:p>
            <a:r>
              <a:rPr lang="en-US" dirty="0"/>
              <a:t>Workshop (</a:t>
            </a:r>
            <a:r>
              <a:rPr lang="en-US" dirty="0">
                <a:hlinkClick r:id="rId3"/>
              </a:rPr>
              <a:t>www.benhaller.com/workshops/workshops.html</a:t>
            </a:r>
            <a:r>
              <a:rPr lang="en-US" dirty="0"/>
              <a:t>)</a:t>
            </a:r>
          </a:p>
          <a:p>
            <a:r>
              <a:rPr lang="en-US" dirty="0"/>
              <a:t>Mailing Lists (slim-announce &amp; slim-discuss)</a:t>
            </a:r>
          </a:p>
          <a:p>
            <a:endParaRPr lang="en-US" dirty="0"/>
          </a:p>
        </p:txBody>
      </p:sp>
      <p:sp>
        <p:nvSpPr>
          <p:cNvPr id="14" name="日期占位符 13">
            <a:extLst>
              <a:ext uri="{FF2B5EF4-FFF2-40B4-BE49-F238E27FC236}">
                <a16:creationId xmlns:a16="http://schemas.microsoft.com/office/drawing/2014/main" id="{DF87F73C-EA55-9EC0-7D72-13A92BA670C6}"/>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15" name="页脚占位符 14">
            <a:extLst>
              <a:ext uri="{FF2B5EF4-FFF2-40B4-BE49-F238E27FC236}">
                <a16:creationId xmlns:a16="http://schemas.microsoft.com/office/drawing/2014/main" id="{E24091FF-71B2-9BEA-24CA-0560B294F0A3}"/>
              </a:ext>
            </a:extLst>
          </p:cNvPr>
          <p:cNvSpPr>
            <a:spLocks noGrp="1"/>
          </p:cNvSpPr>
          <p:nvPr>
            <p:ph type="ftr" sz="quarter" idx="11"/>
          </p:nvPr>
        </p:nvSpPr>
        <p:spPr>
          <a:xfrm>
            <a:off x="4038600" y="6356350"/>
            <a:ext cx="4114800" cy="365125"/>
          </a:xfrm>
        </p:spPr>
        <p:txBody>
          <a:bodyPr/>
          <a:lstStyle/>
          <a:p>
            <a:r>
              <a:rPr lang="en-US" altLang="zh-CN"/>
              <a:t>Qlife Quantitative Biology Winter School 2025</a:t>
            </a:r>
            <a:endParaRPr lang="en-US" altLang="zh-CN" dirty="0"/>
          </a:p>
        </p:txBody>
      </p:sp>
      <p:sp>
        <p:nvSpPr>
          <p:cNvPr id="5" name="Foliennummernplatzhalter 4">
            <a:extLst>
              <a:ext uri="{FF2B5EF4-FFF2-40B4-BE49-F238E27FC236}">
                <a16:creationId xmlns:a16="http://schemas.microsoft.com/office/drawing/2014/main" id="{40F0E35E-57C4-E24A-4130-1661E1629770}"/>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5</a:t>
            </a:fld>
            <a:endParaRPr lang="en-AT"/>
          </a:p>
        </p:txBody>
      </p:sp>
      <p:pic>
        <p:nvPicPr>
          <p:cNvPr id="10" name="Picture 2">
            <a:extLst>
              <a:ext uri="{FF2B5EF4-FFF2-40B4-BE49-F238E27FC236}">
                <a16:creationId xmlns:a16="http://schemas.microsoft.com/office/drawing/2014/main" id="{987690E7-717D-F377-37CD-2C3B9107F0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27450" y="136525"/>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57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50EEA-7003-0237-BEC1-46DD683A5327}"/>
              </a:ext>
            </a:extLst>
          </p:cNvPr>
          <p:cNvSpPr>
            <a:spLocks noGrp="1"/>
          </p:cNvSpPr>
          <p:nvPr>
            <p:ph type="title"/>
          </p:nvPr>
        </p:nvSpPr>
        <p:spPr>
          <a:xfrm>
            <a:off x="838200" y="365125"/>
            <a:ext cx="10515600" cy="1325563"/>
          </a:xfrm>
        </p:spPr>
        <p:txBody>
          <a:bodyPr/>
          <a:lstStyle/>
          <a:p>
            <a:r>
              <a:rPr lang="en-US" dirty="0"/>
              <a:t>What is SLiM?</a:t>
            </a:r>
          </a:p>
        </p:txBody>
      </p:sp>
      <p:sp>
        <p:nvSpPr>
          <p:cNvPr id="3" name="内容占位符 2">
            <a:extLst>
              <a:ext uri="{FF2B5EF4-FFF2-40B4-BE49-F238E27FC236}">
                <a16:creationId xmlns:a16="http://schemas.microsoft.com/office/drawing/2014/main" id="{6E4DE121-8643-F3E8-C679-190F931F2572}"/>
              </a:ext>
            </a:extLst>
          </p:cNvPr>
          <p:cNvSpPr>
            <a:spLocks noGrp="1"/>
          </p:cNvSpPr>
          <p:nvPr>
            <p:ph idx="1"/>
          </p:nvPr>
        </p:nvSpPr>
        <p:spPr>
          <a:xfrm>
            <a:off x="838200" y="1825625"/>
            <a:ext cx="10515600" cy="4351338"/>
          </a:xfrm>
        </p:spPr>
        <p:txBody>
          <a:bodyPr>
            <a:normAutofit/>
          </a:bodyPr>
          <a:lstStyle/>
          <a:p>
            <a:r>
              <a:rPr lang="en-US" dirty="0"/>
              <a:t>Forward genetic simulations</a:t>
            </a:r>
          </a:p>
          <a:p>
            <a:pPr lvl="1"/>
            <a:r>
              <a:rPr lang="en-US" dirty="0"/>
              <a:t>Forward simulation</a:t>
            </a:r>
          </a:p>
          <a:p>
            <a:pPr lvl="1"/>
            <a:r>
              <a:rPr lang="en-US" dirty="0"/>
              <a:t>Works on the genomic level</a:t>
            </a:r>
          </a:p>
          <a:p>
            <a:pPr lvl="1"/>
            <a:r>
              <a:rPr lang="en-US" dirty="0"/>
              <a:t>Individual-based modeling</a:t>
            </a:r>
          </a:p>
          <a:p>
            <a:pPr lvl="1"/>
            <a:endParaRPr lang="en-US" dirty="0"/>
          </a:p>
          <a:p>
            <a:r>
              <a:rPr lang="en-GB" altLang="zh-CN" dirty="0"/>
              <a:t>Fitting empirical population genomic data</a:t>
            </a:r>
          </a:p>
          <a:p>
            <a:r>
              <a:rPr lang="en-GB" altLang="zh-CN" dirty="0"/>
              <a:t>Analysing theoretical evolutionary models </a:t>
            </a:r>
          </a:p>
          <a:p>
            <a:r>
              <a:rPr lang="en-GB" altLang="zh-CN" dirty="0"/>
              <a:t>Developing statistical methods</a:t>
            </a:r>
          </a:p>
        </p:txBody>
      </p:sp>
      <p:sp>
        <p:nvSpPr>
          <p:cNvPr id="13" name="日期占位符 12">
            <a:extLst>
              <a:ext uri="{FF2B5EF4-FFF2-40B4-BE49-F238E27FC236}">
                <a16:creationId xmlns:a16="http://schemas.microsoft.com/office/drawing/2014/main" id="{F123BC94-56CC-E1B3-E094-75208670CEBE}"/>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14" name="页脚占位符 13">
            <a:extLst>
              <a:ext uri="{FF2B5EF4-FFF2-40B4-BE49-F238E27FC236}">
                <a16:creationId xmlns:a16="http://schemas.microsoft.com/office/drawing/2014/main" id="{4B0903F3-AD04-4CBA-446E-5AF2F4DC4CD7}"/>
              </a:ext>
            </a:extLst>
          </p:cNvPr>
          <p:cNvSpPr>
            <a:spLocks noGrp="1"/>
          </p:cNvSpPr>
          <p:nvPr>
            <p:ph type="ftr" sz="quarter" idx="11"/>
          </p:nvPr>
        </p:nvSpPr>
        <p:spPr>
          <a:xfrm>
            <a:off x="4038600" y="6356350"/>
            <a:ext cx="4114800" cy="365125"/>
          </a:xfrm>
        </p:spPr>
        <p:txBody>
          <a:bodyPr/>
          <a:lstStyle/>
          <a:p>
            <a:r>
              <a:rPr lang="en-US" altLang="zh-CN"/>
              <a:t>Qlife Quantitative Biology Winter School 2025</a:t>
            </a:r>
            <a:endParaRPr lang="en-US" altLang="zh-CN" dirty="0"/>
          </a:p>
        </p:txBody>
      </p:sp>
      <p:sp>
        <p:nvSpPr>
          <p:cNvPr id="5" name="灯片编号占位符 4">
            <a:extLst>
              <a:ext uri="{FF2B5EF4-FFF2-40B4-BE49-F238E27FC236}">
                <a16:creationId xmlns:a16="http://schemas.microsoft.com/office/drawing/2014/main" id="{120BDD6D-8229-C339-0648-AE7F52039D2B}"/>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6</a:t>
            </a:fld>
            <a:endParaRPr lang="en-AT"/>
          </a:p>
        </p:txBody>
      </p:sp>
    </p:spTree>
    <p:extLst>
      <p:ext uri="{BB962C8B-B14F-4D97-AF65-F5344CB8AC3E}">
        <p14:creationId xmlns:p14="http://schemas.microsoft.com/office/powerpoint/2010/main" val="75453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5B277E-3144-2F41-4522-7571ED1CBDE8}"/>
              </a:ext>
            </a:extLst>
          </p:cNvPr>
          <p:cNvSpPr>
            <a:spLocks noGrp="1"/>
          </p:cNvSpPr>
          <p:nvPr>
            <p:ph type="title"/>
          </p:nvPr>
        </p:nvSpPr>
        <p:spPr>
          <a:xfrm>
            <a:off x="838200" y="365125"/>
            <a:ext cx="10515600" cy="1325563"/>
          </a:xfrm>
        </p:spPr>
        <p:txBody>
          <a:bodyPr/>
          <a:lstStyle/>
          <a:p>
            <a:r>
              <a:rPr lang="en-US" dirty="0"/>
              <a:t>Why SLiM?</a:t>
            </a:r>
          </a:p>
        </p:txBody>
      </p:sp>
      <p:sp>
        <p:nvSpPr>
          <p:cNvPr id="3" name="Inhaltsplatzhalter 2">
            <a:extLst>
              <a:ext uri="{FF2B5EF4-FFF2-40B4-BE49-F238E27FC236}">
                <a16:creationId xmlns:a16="http://schemas.microsoft.com/office/drawing/2014/main" id="{3072347D-A863-9B8B-5271-C85A501D8A5C}"/>
              </a:ext>
            </a:extLst>
          </p:cNvPr>
          <p:cNvSpPr>
            <a:spLocks noGrp="1"/>
          </p:cNvSpPr>
          <p:nvPr>
            <p:ph idx="1"/>
          </p:nvPr>
        </p:nvSpPr>
        <p:spPr>
          <a:xfrm>
            <a:off x="838200" y="1825625"/>
            <a:ext cx="10515600" cy="4351338"/>
          </a:xfrm>
        </p:spPr>
        <p:txBody>
          <a:bodyPr/>
          <a:lstStyle/>
          <a:p>
            <a:r>
              <a:rPr lang="en-US" dirty="0"/>
              <a:t>Open source on GitHub, GPL license </a:t>
            </a:r>
          </a:p>
          <a:p>
            <a:r>
              <a:rPr lang="en-US" dirty="0"/>
              <a:t>Interactive &amp; graphical (SLiMgui)</a:t>
            </a:r>
          </a:p>
          <a:p>
            <a:r>
              <a:rPr lang="en-US" dirty="0"/>
              <a:t>Fast</a:t>
            </a:r>
          </a:p>
          <a:p>
            <a:r>
              <a:rPr lang="en-US" dirty="0"/>
              <a:t>Flexible &amp; customizable with Eidos </a:t>
            </a:r>
          </a:p>
          <a:p>
            <a:pPr lvl="1"/>
            <a:r>
              <a:rPr lang="en-US" dirty="0"/>
              <a:t>Eidos is similar to R in syntax &amp; function names, </a:t>
            </a:r>
            <a:br>
              <a:rPr lang="en-US" dirty="0"/>
            </a:br>
            <a:r>
              <a:rPr lang="en-US" dirty="0"/>
              <a:t>but ends statements with semicolons and is zero-based</a:t>
            </a:r>
          </a:p>
          <a:p>
            <a:r>
              <a:rPr lang="en-US" dirty="0"/>
              <a:t>Universally used </a:t>
            </a:r>
          </a:p>
          <a:p>
            <a:endParaRPr lang="en-US" dirty="0"/>
          </a:p>
          <a:p>
            <a:endParaRPr lang="en-US" dirty="0"/>
          </a:p>
          <a:p>
            <a:endParaRPr lang="en-US" dirty="0"/>
          </a:p>
          <a:p>
            <a:endParaRPr lang="en-US" dirty="0"/>
          </a:p>
          <a:p>
            <a:endParaRPr lang="en-US" dirty="0"/>
          </a:p>
        </p:txBody>
      </p:sp>
      <p:sp>
        <p:nvSpPr>
          <p:cNvPr id="14" name="日期占位符 13">
            <a:extLst>
              <a:ext uri="{FF2B5EF4-FFF2-40B4-BE49-F238E27FC236}">
                <a16:creationId xmlns:a16="http://schemas.microsoft.com/office/drawing/2014/main" id="{20404C38-CF76-110C-5E23-F8E931C46939}"/>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15" name="页脚占位符 14">
            <a:extLst>
              <a:ext uri="{FF2B5EF4-FFF2-40B4-BE49-F238E27FC236}">
                <a16:creationId xmlns:a16="http://schemas.microsoft.com/office/drawing/2014/main" id="{56EFED6E-7DEE-381E-8E1A-6874909C55AD}"/>
              </a:ext>
            </a:extLst>
          </p:cNvPr>
          <p:cNvSpPr>
            <a:spLocks noGrp="1"/>
          </p:cNvSpPr>
          <p:nvPr>
            <p:ph type="ftr" sz="quarter" idx="11"/>
          </p:nvPr>
        </p:nvSpPr>
        <p:spPr>
          <a:xfrm>
            <a:off x="4038600" y="6356350"/>
            <a:ext cx="4114800" cy="365125"/>
          </a:xfrm>
        </p:spPr>
        <p:txBody>
          <a:bodyPr/>
          <a:lstStyle/>
          <a:p>
            <a:r>
              <a:rPr lang="en-US" altLang="zh-CN"/>
              <a:t>Qlife Quantitative Biology Winter School 2025</a:t>
            </a:r>
            <a:endParaRPr lang="en-US" altLang="zh-CN" dirty="0"/>
          </a:p>
        </p:txBody>
      </p:sp>
      <p:sp>
        <p:nvSpPr>
          <p:cNvPr id="5" name="Foliennummernplatzhalter 4">
            <a:extLst>
              <a:ext uri="{FF2B5EF4-FFF2-40B4-BE49-F238E27FC236}">
                <a16:creationId xmlns:a16="http://schemas.microsoft.com/office/drawing/2014/main" id="{8245F4D9-A5EB-0224-9198-282BB77E327F}"/>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7</a:t>
            </a:fld>
            <a:endParaRPr lang="en-AT"/>
          </a:p>
        </p:txBody>
      </p:sp>
      <p:pic>
        <p:nvPicPr>
          <p:cNvPr id="6" name="Picture 2">
            <a:extLst>
              <a:ext uri="{FF2B5EF4-FFF2-40B4-BE49-F238E27FC236}">
                <a16:creationId xmlns:a16="http://schemas.microsoft.com/office/drawing/2014/main" id="{BBDCBAA3-88CC-70DF-E11F-887DC1E300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27450" y="136525"/>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523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F169DC-D4B5-9D29-4F6B-081768D7C353}"/>
              </a:ext>
            </a:extLst>
          </p:cNvPr>
          <p:cNvSpPr>
            <a:spLocks noGrp="1"/>
          </p:cNvSpPr>
          <p:nvPr>
            <p:ph type="title"/>
          </p:nvPr>
        </p:nvSpPr>
        <p:spPr>
          <a:xfrm>
            <a:off x="838200" y="365125"/>
            <a:ext cx="10515600" cy="1325563"/>
          </a:xfrm>
        </p:spPr>
        <p:txBody>
          <a:bodyPr/>
          <a:lstStyle/>
          <a:p>
            <a:r>
              <a:rPr lang="en-US" dirty="0"/>
              <a:t>How to use SLiM?</a:t>
            </a:r>
          </a:p>
        </p:txBody>
      </p:sp>
      <p:sp>
        <p:nvSpPr>
          <p:cNvPr id="3" name="Inhaltsplatzhalter 2">
            <a:extLst>
              <a:ext uri="{FF2B5EF4-FFF2-40B4-BE49-F238E27FC236}">
                <a16:creationId xmlns:a16="http://schemas.microsoft.com/office/drawing/2014/main" id="{12A1522C-288A-700A-6CEE-C6429DFCEF24}"/>
              </a:ext>
            </a:extLst>
          </p:cNvPr>
          <p:cNvSpPr>
            <a:spLocks noGrp="1"/>
          </p:cNvSpPr>
          <p:nvPr>
            <p:ph idx="1"/>
          </p:nvPr>
        </p:nvSpPr>
        <p:spPr>
          <a:xfrm>
            <a:off x="838200" y="1825625"/>
            <a:ext cx="10515600" cy="4351338"/>
          </a:xfrm>
        </p:spPr>
        <p:txBody>
          <a:bodyPr/>
          <a:lstStyle/>
          <a:p>
            <a:r>
              <a:rPr lang="en-US" dirty="0"/>
              <a:t>Initial modeling in SLiMgui</a:t>
            </a:r>
          </a:p>
          <a:p>
            <a:pPr lvl="1"/>
            <a:r>
              <a:rPr lang="en-US" dirty="0"/>
              <a:t>SLiM Recipes </a:t>
            </a:r>
          </a:p>
          <a:p>
            <a:r>
              <a:rPr lang="en-US" dirty="0"/>
              <a:t>Production runs (on a cluster)</a:t>
            </a:r>
          </a:p>
          <a:p>
            <a:r>
              <a:rPr lang="en-US" dirty="0"/>
              <a:t>Post-run analysis in Eidos, Python, or R</a:t>
            </a:r>
          </a:p>
          <a:p>
            <a:endParaRPr lang="en-US" dirty="0"/>
          </a:p>
          <a:p>
            <a:r>
              <a:rPr lang="en-US" dirty="0"/>
              <a:t>(we use version 4.0.1 of SLiM)</a:t>
            </a:r>
          </a:p>
          <a:p>
            <a:endParaRPr lang="en-US" dirty="0"/>
          </a:p>
        </p:txBody>
      </p:sp>
      <p:sp>
        <p:nvSpPr>
          <p:cNvPr id="18" name="日期占位符 17">
            <a:extLst>
              <a:ext uri="{FF2B5EF4-FFF2-40B4-BE49-F238E27FC236}">
                <a16:creationId xmlns:a16="http://schemas.microsoft.com/office/drawing/2014/main" id="{4BE22D29-7E9B-24FE-CC24-4FE4A36D71B7}"/>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4" name="Fußzeilenplatzhalter 3">
            <a:extLst>
              <a:ext uri="{FF2B5EF4-FFF2-40B4-BE49-F238E27FC236}">
                <a16:creationId xmlns:a16="http://schemas.microsoft.com/office/drawing/2014/main" id="{A47ECDB9-286E-6247-30A7-B701A21310A8}"/>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985BAD53-B530-19C7-5B40-21AFB919C8CF}"/>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8</a:t>
            </a:fld>
            <a:endParaRPr lang="en-AT"/>
          </a:p>
        </p:txBody>
      </p:sp>
      <p:pic>
        <p:nvPicPr>
          <p:cNvPr id="6" name="Picture 1" descr="page37image5031552">
            <a:extLst>
              <a:ext uri="{FF2B5EF4-FFF2-40B4-BE49-F238E27FC236}">
                <a16:creationId xmlns:a16="http://schemas.microsoft.com/office/drawing/2014/main" id="{95A23BF5-FCA4-8A1E-247D-9022B9AEDA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862"/>
          <a:stretch/>
        </p:blipFill>
        <p:spPr bwMode="auto">
          <a:xfrm>
            <a:off x="13552" y="5767701"/>
            <a:ext cx="4320000" cy="10833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age37image5032176">
            <a:extLst>
              <a:ext uri="{FF2B5EF4-FFF2-40B4-BE49-F238E27FC236}">
                <a16:creationId xmlns:a16="http://schemas.microsoft.com/office/drawing/2014/main" id="{BE80221F-62D4-632E-E052-F5E1A18EFA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689"/>
          <a:stretch/>
        </p:blipFill>
        <p:spPr bwMode="auto">
          <a:xfrm>
            <a:off x="4011613" y="5248508"/>
            <a:ext cx="4320000" cy="16025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page37image5030512">
            <a:extLst>
              <a:ext uri="{FF2B5EF4-FFF2-40B4-BE49-F238E27FC236}">
                <a16:creationId xmlns:a16="http://schemas.microsoft.com/office/drawing/2014/main" id="{92191E7D-4054-7046-F299-79B3D71727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4912"/>
          <a:stretch/>
        </p:blipFill>
        <p:spPr bwMode="auto">
          <a:xfrm>
            <a:off x="7858779" y="5996991"/>
            <a:ext cx="4320000" cy="8540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D608301-0E37-E018-CC72-485906E039A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627450" y="136525"/>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78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9325-95F1-5F2D-C4BD-06BBA7457910}"/>
              </a:ext>
            </a:extLst>
          </p:cNvPr>
          <p:cNvSpPr>
            <a:spLocks noGrp="1"/>
          </p:cNvSpPr>
          <p:nvPr>
            <p:ph type="title"/>
          </p:nvPr>
        </p:nvSpPr>
        <p:spPr>
          <a:xfrm>
            <a:off x="838200" y="365125"/>
            <a:ext cx="10515600" cy="1325563"/>
          </a:xfrm>
        </p:spPr>
        <p:txBody>
          <a:bodyPr/>
          <a:lstStyle/>
          <a:p>
            <a:r>
              <a:rPr lang="en-GB" dirty="0"/>
              <a:t>SLiMgui Simulation Window </a:t>
            </a:r>
            <a:endParaRPr lang="en-AT" dirty="0"/>
          </a:p>
        </p:txBody>
      </p:sp>
      <p:sp>
        <p:nvSpPr>
          <p:cNvPr id="26" name="内容占位符 25">
            <a:extLst>
              <a:ext uri="{FF2B5EF4-FFF2-40B4-BE49-F238E27FC236}">
                <a16:creationId xmlns:a16="http://schemas.microsoft.com/office/drawing/2014/main" id="{2A219AC3-DB6D-8357-E9B2-0C1310478555}"/>
              </a:ext>
            </a:extLst>
          </p:cNvPr>
          <p:cNvSpPr>
            <a:spLocks noGrp="1"/>
          </p:cNvSpPr>
          <p:nvPr>
            <p:ph sz="half" idx="1"/>
          </p:nvPr>
        </p:nvSpPr>
        <p:spPr/>
        <p:txBody>
          <a:bodyPr/>
          <a:lstStyle/>
          <a:p>
            <a:endParaRPr lang="en-US"/>
          </a:p>
        </p:txBody>
      </p:sp>
      <p:sp>
        <p:nvSpPr>
          <p:cNvPr id="13" name="Inhaltsplatzhalter 12">
            <a:extLst>
              <a:ext uri="{FF2B5EF4-FFF2-40B4-BE49-F238E27FC236}">
                <a16:creationId xmlns:a16="http://schemas.microsoft.com/office/drawing/2014/main" id="{C38DF247-B823-D3DD-315D-48D70C084D26}"/>
              </a:ext>
            </a:extLst>
          </p:cNvPr>
          <p:cNvSpPr>
            <a:spLocks noGrp="1"/>
          </p:cNvSpPr>
          <p:nvPr>
            <p:ph sz="half" idx="2"/>
          </p:nvPr>
        </p:nvSpPr>
        <p:spPr>
          <a:xfrm>
            <a:off x="6172200" y="1825625"/>
            <a:ext cx="5181600" cy="4351338"/>
          </a:xfrm>
        </p:spPr>
        <p:txBody>
          <a:bodyPr/>
          <a:lstStyle/>
          <a:p>
            <a:r>
              <a:rPr lang="en-US" dirty="0"/>
              <a:t>1. The scripting pane</a:t>
            </a:r>
            <a:r>
              <a:rPr lang="en-US" altLang="zh-CN" dirty="0"/>
              <a:t>l</a:t>
            </a:r>
            <a:r>
              <a:rPr lang="en-US" dirty="0"/>
              <a:t> </a:t>
            </a:r>
          </a:p>
          <a:p>
            <a:r>
              <a:rPr lang="en-US" dirty="0"/>
              <a:t>2. The output pane</a:t>
            </a:r>
            <a:r>
              <a:rPr lang="en-US" altLang="zh-CN" dirty="0"/>
              <a:t>l</a:t>
            </a:r>
            <a:r>
              <a:rPr lang="en-US" dirty="0"/>
              <a:t>. </a:t>
            </a:r>
          </a:p>
          <a:p>
            <a:r>
              <a:rPr lang="en-US" dirty="0"/>
              <a:t>3. The population view. </a:t>
            </a:r>
          </a:p>
          <a:p>
            <a:r>
              <a:rPr lang="en-US" dirty="0"/>
              <a:t>4. The individual view. </a:t>
            </a:r>
          </a:p>
          <a:p>
            <a:r>
              <a:rPr lang="en-US" dirty="0"/>
              <a:t>5. The tick controls. </a:t>
            </a:r>
          </a:p>
          <a:p>
            <a:r>
              <a:rPr lang="en-US" dirty="0"/>
              <a:t>6. The chromosome view. </a:t>
            </a:r>
          </a:p>
          <a:p>
            <a:endParaRPr lang="en-US" dirty="0"/>
          </a:p>
        </p:txBody>
      </p:sp>
      <p:sp>
        <p:nvSpPr>
          <p:cNvPr id="20" name="日期占位符 19">
            <a:extLst>
              <a:ext uri="{FF2B5EF4-FFF2-40B4-BE49-F238E27FC236}">
                <a16:creationId xmlns:a16="http://schemas.microsoft.com/office/drawing/2014/main" id="{DEA015EF-AE92-80C1-FC6F-4745034234DE}"/>
              </a:ext>
            </a:extLst>
          </p:cNvPr>
          <p:cNvSpPr>
            <a:spLocks noGrp="1"/>
          </p:cNvSpPr>
          <p:nvPr>
            <p:ph type="dt" sz="half" idx="10"/>
          </p:nvPr>
        </p:nvSpPr>
        <p:spPr>
          <a:xfrm>
            <a:off x="838200" y="6356350"/>
            <a:ext cx="2743200" cy="365125"/>
          </a:xfrm>
        </p:spPr>
        <p:txBody>
          <a:bodyPr/>
          <a:lstStyle/>
          <a:p>
            <a:r>
              <a:rPr lang="en-US" altLang="zh-CN"/>
              <a:t>2025/03/11</a:t>
            </a:r>
            <a:endParaRPr lang="en-US" altLang="zh-CN" dirty="0"/>
          </a:p>
        </p:txBody>
      </p:sp>
      <p:sp>
        <p:nvSpPr>
          <p:cNvPr id="3" name="Fußzeilenplatzhalter 2">
            <a:extLst>
              <a:ext uri="{FF2B5EF4-FFF2-40B4-BE49-F238E27FC236}">
                <a16:creationId xmlns:a16="http://schemas.microsoft.com/office/drawing/2014/main" id="{FE2BAF0A-3213-0C4E-6969-B800B3D5D5B5}"/>
              </a:ext>
            </a:extLst>
          </p:cNvPr>
          <p:cNvSpPr>
            <a:spLocks noGrp="1"/>
          </p:cNvSpPr>
          <p:nvPr>
            <p:ph type="ftr" sz="quarter" idx="11"/>
          </p:nvPr>
        </p:nvSpPr>
        <p:spPr>
          <a:xfrm>
            <a:off x="4038600" y="6356350"/>
            <a:ext cx="4114800" cy="365125"/>
          </a:xfrm>
        </p:spPr>
        <p:txBody>
          <a:bodyPr/>
          <a:lstStyle/>
          <a:p>
            <a:r>
              <a:rPr lang="de-AT"/>
              <a:t>Qlife Quantitative Biology Winter School 2025</a:t>
            </a:r>
            <a:endParaRPr lang="en-AT"/>
          </a:p>
        </p:txBody>
      </p:sp>
      <p:sp>
        <p:nvSpPr>
          <p:cNvPr id="5" name="Foliennummernplatzhalter 4">
            <a:extLst>
              <a:ext uri="{FF2B5EF4-FFF2-40B4-BE49-F238E27FC236}">
                <a16:creationId xmlns:a16="http://schemas.microsoft.com/office/drawing/2014/main" id="{C42F3209-125F-1D8C-9F04-AF54A3172EB6}"/>
              </a:ext>
            </a:extLst>
          </p:cNvPr>
          <p:cNvSpPr>
            <a:spLocks noGrp="1"/>
          </p:cNvSpPr>
          <p:nvPr>
            <p:ph type="sldNum" sz="quarter" idx="12"/>
          </p:nvPr>
        </p:nvSpPr>
        <p:spPr>
          <a:xfrm>
            <a:off x="8610600" y="6356350"/>
            <a:ext cx="2743200" cy="365125"/>
          </a:xfrm>
        </p:spPr>
        <p:txBody>
          <a:bodyPr/>
          <a:lstStyle/>
          <a:p>
            <a:fld id="{0021E6E2-482A-0F40-AF46-CE86DA92B7F7}" type="slidenum">
              <a:rPr lang="en-AT" smtClean="0"/>
              <a:pPr/>
              <a:t>9</a:t>
            </a:fld>
            <a:endParaRPr lang="en-AT"/>
          </a:p>
        </p:txBody>
      </p:sp>
      <p:pic>
        <p:nvPicPr>
          <p:cNvPr id="9" name="Grafik 8">
            <a:extLst>
              <a:ext uri="{FF2B5EF4-FFF2-40B4-BE49-F238E27FC236}">
                <a16:creationId xmlns:a16="http://schemas.microsoft.com/office/drawing/2014/main" id="{74C86578-55FD-61BD-833A-E0D8A9717C6A}"/>
              </a:ext>
            </a:extLst>
          </p:cNvPr>
          <p:cNvPicPr>
            <a:picLocks noChangeAspect="1"/>
          </p:cNvPicPr>
          <p:nvPr/>
        </p:nvPicPr>
        <p:blipFill rotWithShape="1">
          <a:blip r:embed="rId3"/>
          <a:srcRect l="15576" t="29452" r="14117" b="26368"/>
          <a:stretch/>
        </p:blipFill>
        <p:spPr>
          <a:xfrm>
            <a:off x="838200" y="1721951"/>
            <a:ext cx="5350970" cy="4351338"/>
          </a:xfrm>
          <a:prstGeom prst="rect">
            <a:avLst/>
          </a:prstGeom>
        </p:spPr>
      </p:pic>
      <p:sp>
        <p:nvSpPr>
          <p:cNvPr id="14" name="Google Shape;166;p27">
            <a:extLst>
              <a:ext uri="{FF2B5EF4-FFF2-40B4-BE49-F238E27FC236}">
                <a16:creationId xmlns:a16="http://schemas.microsoft.com/office/drawing/2014/main" id="{17745C82-B4BC-9A5C-4EAB-299F9C1ED426}"/>
              </a:ext>
            </a:extLst>
          </p:cNvPr>
          <p:cNvSpPr txBox="1"/>
          <p:nvPr/>
        </p:nvSpPr>
        <p:spPr>
          <a:xfrm>
            <a:off x="8553000" y="5769300"/>
            <a:ext cx="3639000" cy="54259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Open Sans"/>
                <a:ea typeface="Open Sans"/>
                <a:cs typeface="Open Sans"/>
                <a:sym typeface="Open Sans"/>
              </a:rPr>
              <a:t>Figure from</a:t>
            </a:r>
            <a:r>
              <a:rPr lang="en" sz="1200" dirty="0">
                <a:latin typeface="Open Sans"/>
                <a:ea typeface="Open Sans"/>
                <a:cs typeface="Open Sans"/>
                <a:sym typeface="Open Sans"/>
              </a:rPr>
              <a:t> </a:t>
            </a:r>
            <a:r>
              <a:rPr lang="en" sz="1000" dirty="0">
                <a:highlight>
                  <a:schemeClr val="lt1"/>
                </a:highlight>
                <a:latin typeface="Open Sans"/>
                <a:ea typeface="Open Sans"/>
                <a:cs typeface="Open Sans"/>
                <a:sym typeface="Open Sans"/>
              </a:rPr>
              <a:t>the </a:t>
            </a:r>
            <a:r>
              <a:rPr lang="en" sz="1000" dirty="0" err="1">
                <a:highlight>
                  <a:schemeClr val="lt1"/>
                </a:highlight>
                <a:latin typeface="Open Sans"/>
                <a:ea typeface="Open Sans"/>
                <a:cs typeface="Open Sans"/>
                <a:sym typeface="Open Sans"/>
              </a:rPr>
              <a:t>SLiM</a:t>
            </a:r>
            <a:r>
              <a:rPr lang="en" sz="1000" dirty="0">
                <a:highlight>
                  <a:schemeClr val="lt1"/>
                </a:highlight>
                <a:latin typeface="Open Sans"/>
                <a:ea typeface="Open Sans"/>
                <a:cs typeface="Open Sans"/>
                <a:sym typeface="Open Sans"/>
              </a:rPr>
              <a:t>-Manual.</a:t>
            </a:r>
            <a:r>
              <a:rPr lang="en" sz="1100" dirty="0">
                <a:solidFill>
                  <a:schemeClr val="accent5"/>
                </a:solidFill>
                <a:latin typeface="Calibri"/>
                <a:ea typeface="Calibri"/>
                <a:cs typeface="Calibri"/>
                <a:sym typeface="Calibri"/>
              </a:rPr>
              <a:t> </a:t>
            </a:r>
            <a:endParaRPr sz="1100" dirty="0">
              <a:solidFill>
                <a:schemeClr val="accent5"/>
              </a:solidFill>
              <a:latin typeface="Calibri"/>
              <a:ea typeface="Calibri"/>
              <a:cs typeface="Calibri"/>
              <a:sym typeface="Calibri"/>
            </a:endParaRPr>
          </a:p>
          <a:p>
            <a:pPr marL="0" lvl="0" indent="0" algn="l" rtl="0">
              <a:spcBef>
                <a:spcPts val="0"/>
              </a:spcBef>
              <a:spcAft>
                <a:spcPts val="0"/>
              </a:spcAft>
              <a:buNone/>
            </a:pPr>
            <a:endParaRPr dirty="0">
              <a:latin typeface="Open Sans"/>
              <a:ea typeface="Open Sans"/>
              <a:cs typeface="Open Sans"/>
              <a:sym typeface="Open Sans"/>
            </a:endParaRPr>
          </a:p>
        </p:txBody>
      </p:sp>
      <p:pic>
        <p:nvPicPr>
          <p:cNvPr id="4" name="Picture 2">
            <a:extLst>
              <a:ext uri="{FF2B5EF4-FFF2-40B4-BE49-F238E27FC236}">
                <a16:creationId xmlns:a16="http://schemas.microsoft.com/office/drawing/2014/main" id="{08F20570-CF54-1EC2-D79F-AD44B6F97B9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27450" y="136525"/>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039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2223</Words>
  <Application>Microsoft Macintosh PowerPoint</Application>
  <PresentationFormat>宽屏</PresentationFormat>
  <Paragraphs>403</Paragraphs>
  <Slides>36</Slides>
  <Notes>11</Notes>
  <HiddenSlides>8</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等线</vt:lpstr>
      <vt:lpstr>Arial</vt:lpstr>
      <vt:lpstr>Avenir Book</vt:lpstr>
      <vt:lpstr>Calibri</vt:lpstr>
      <vt:lpstr>Calibri Light</vt:lpstr>
      <vt:lpstr>Cambria Math</vt:lpstr>
      <vt:lpstr>Menlo</vt:lpstr>
      <vt:lpstr>Open Sans</vt:lpstr>
      <vt:lpstr>Times New Roman</vt:lpstr>
      <vt:lpstr>Office Theme</vt:lpstr>
      <vt:lpstr>Simulating sweeps and adaptation in evolution experiments using SLiM, part II</vt:lpstr>
      <vt:lpstr>Overview</vt:lpstr>
      <vt:lpstr>Simulations of E&amp;R Under Neutrality and Selection - SLiM</vt:lpstr>
      <vt:lpstr>SLiM </vt:lpstr>
      <vt:lpstr>SLiM  - Materials</vt:lpstr>
      <vt:lpstr>What is SLiM?</vt:lpstr>
      <vt:lpstr>Why SLiM?</vt:lpstr>
      <vt:lpstr>How to use SLiM?</vt:lpstr>
      <vt:lpstr>SLiMgui Simulation Window </vt:lpstr>
      <vt:lpstr>Five selection models</vt:lpstr>
      <vt:lpstr>The haplotype data (input)</vt:lpstr>
      <vt:lpstr>Linkage in the simulation</vt:lpstr>
      <vt:lpstr>Simulation of multiple chromosomes in SLiM</vt:lpstr>
      <vt:lpstr>Selective sweep</vt:lpstr>
      <vt:lpstr>Model I: selective sweep + LE</vt:lpstr>
      <vt:lpstr>Model II: selective sweep + LD</vt:lpstr>
      <vt:lpstr>Model III: redundancy</vt:lpstr>
      <vt:lpstr>Quantitative traits under stabilizing selection</vt:lpstr>
      <vt:lpstr>Adaptation of a quantitative trait after a shift in trait optimum</vt:lpstr>
      <vt:lpstr>Patterns of phenotypic/genomic change during polygenic adaptation</vt:lpstr>
      <vt:lpstr>Stabilizing Selection</vt:lpstr>
      <vt:lpstr>Model IV: QTL + LE</vt:lpstr>
      <vt:lpstr>Model V: QTL + LD</vt:lpstr>
      <vt:lpstr>External resources</vt:lpstr>
      <vt:lpstr>Overview</vt:lpstr>
      <vt:lpstr>Bridging the empirical and simulation</vt:lpstr>
      <vt:lpstr>Jaccard index</vt:lpstr>
      <vt:lpstr>Hope you had fun!</vt:lpstr>
      <vt:lpstr>Natural Selection</vt:lpstr>
      <vt:lpstr>Natural Selection</vt:lpstr>
      <vt:lpstr>Second Task</vt:lpstr>
      <vt:lpstr>Stabilizing Selection</vt:lpstr>
      <vt:lpstr>Stabilizing Selection</vt:lpstr>
      <vt:lpstr>Diversifying Selection</vt:lpstr>
      <vt:lpstr>Fourth Task</vt:lpstr>
      <vt:lpstr>Working on the terminal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SLiM workshop Discussion 10.Nov.2022</dc:title>
  <dc:creator>Chen Yiwen</dc:creator>
  <cp:lastModifiedBy>CHANGYI XIAO</cp:lastModifiedBy>
  <cp:revision>67</cp:revision>
  <dcterms:created xsi:type="dcterms:W3CDTF">2022-11-08T15:22:44Z</dcterms:created>
  <dcterms:modified xsi:type="dcterms:W3CDTF">2025-03-03T14:55:52Z</dcterms:modified>
</cp:coreProperties>
</file>